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308" r:id="rId3"/>
    <p:sldId id="309" r:id="rId4"/>
    <p:sldId id="310" r:id="rId5"/>
    <p:sldId id="261" r:id="rId6"/>
    <p:sldId id="263" r:id="rId7"/>
    <p:sldId id="264" r:id="rId8"/>
    <p:sldId id="266" r:id="rId9"/>
    <p:sldId id="311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313" r:id="rId24"/>
    <p:sldId id="283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6" r:id="rId39"/>
  </p:sldIdLst>
  <p:sldSz cx="10058400" cy="7772400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24" autoAdjust="0"/>
  </p:normalViewPr>
  <p:slideViewPr>
    <p:cSldViewPr>
      <p:cViewPr>
        <p:scale>
          <a:sx n="70" d="100"/>
          <a:sy n="70" d="100"/>
        </p:scale>
        <p:origin x="-1182" y="-13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KARAN%20SIR\MRM\Backu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'Sheet1 (2)'!$D$49</c:f>
              <c:strCache>
                <c:ptCount val="1"/>
                <c:pt idx="0">
                  <c:v>Business Volume </c:v>
                </c:pt>
              </c:strCache>
            </c:strRef>
          </c:tx>
          <c:spPr>
            <a:ln>
              <a:noFill/>
            </a:ln>
          </c:spPr>
          <c:dLbls>
            <c:dLbl>
              <c:idx val="0"/>
              <c:layout>
                <c:manualLayout>
                  <c:x val="0"/>
                  <c:y val="-6.9739653016910833E-2"/>
                </c:manualLayout>
              </c:layout>
              <c:dLblPos val="inEnd"/>
              <c:showVal val="1"/>
            </c:dLbl>
            <c:dLbl>
              <c:idx val="1"/>
              <c:layout>
                <c:manualLayout>
                  <c:x val="-5.5554275227791836E-3"/>
                  <c:y val="-0.11010286666812889"/>
                </c:manualLayout>
              </c:layout>
              <c:dLblPos val="inEnd"/>
              <c:showVal val="1"/>
            </c:dLbl>
            <c:dLbl>
              <c:idx val="2"/>
              <c:layout>
                <c:manualLayout>
                  <c:x val="0"/>
                  <c:y val="-9.0616834455581663E-2"/>
                </c:manualLayout>
              </c:layout>
              <c:dLblPos val="inEnd"/>
              <c:showVal val="1"/>
            </c:dLbl>
            <c:dLbl>
              <c:idx val="3"/>
              <c:layout>
                <c:manualLayout>
                  <c:x val="-2.7777368950376883E-3"/>
                  <c:y val="-0.13425918635170644"/>
                </c:manualLayout>
              </c:layout>
              <c:dLblPos val="inEnd"/>
              <c:showVal val="1"/>
            </c:dLbl>
            <c:dLbl>
              <c:idx val="4"/>
              <c:layout>
                <c:manualLayout>
                  <c:x val="0"/>
                  <c:y val="-8.1337047353760544E-2"/>
                </c:manualLayout>
              </c:layout>
              <c:dLblPos val="inEnd"/>
              <c:showVal val="1"/>
            </c:dLbl>
            <c:spPr>
              <a:ln>
                <a:noFill/>
              </a:ln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Val val="1"/>
          </c:dLbls>
          <c:cat>
            <c:strRef>
              <c:f>'Sheet1 (2)'!$A$50:$A$54</c:f>
              <c:strCache>
                <c:ptCount val="5"/>
                <c:pt idx="0">
                  <c:v>M&amp;M </c:v>
                </c:pt>
                <c:pt idx="1">
                  <c:v>MSIL </c:v>
                </c:pt>
                <c:pt idx="2">
                  <c:v>HONDA </c:v>
                </c:pt>
                <c:pt idx="3">
                  <c:v>TAFE</c:v>
                </c:pt>
                <c:pt idx="4">
                  <c:v>OTHERS </c:v>
                </c:pt>
              </c:strCache>
            </c:strRef>
          </c:cat>
          <c:val>
            <c:numRef>
              <c:f>'Sheet1 (2)'!$D$50:$D$54</c:f>
              <c:numCache>
                <c:formatCode>0.00%</c:formatCode>
                <c:ptCount val="5"/>
                <c:pt idx="0">
                  <c:v>0.45960000000000001</c:v>
                </c:pt>
                <c:pt idx="1">
                  <c:v>0.37680000000000091</c:v>
                </c:pt>
                <c:pt idx="2">
                  <c:v>5.7700000000000196E-2</c:v>
                </c:pt>
                <c:pt idx="3">
                  <c:v>1.2400000000000031E-2</c:v>
                </c:pt>
                <c:pt idx="4">
                  <c:v>9.3600000000000391E-2</c:v>
                </c:pt>
              </c:numCache>
            </c:numRef>
          </c:val>
        </c:ser>
        <c:overlap val="100"/>
        <c:axId val="56743808"/>
        <c:axId val="56745344"/>
      </c:barChart>
      <c:catAx>
        <c:axId val="567438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6745344"/>
        <c:crosses val="autoZero"/>
        <c:auto val="1"/>
        <c:lblAlgn val="ctr"/>
        <c:lblOffset val="100"/>
      </c:catAx>
      <c:valAx>
        <c:axId val="56745344"/>
        <c:scaling>
          <c:orientation val="minMax"/>
        </c:scaling>
        <c:axPos val="l"/>
        <c:majorGridlines/>
        <c:numFmt formatCode="0.00%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6743808"/>
        <c:crosses val="autoZero"/>
        <c:crossBetween val="between"/>
      </c:valAx>
    </c:plotArea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 u="sng">
                <a:solidFill>
                  <a:schemeClr val="hlink"/>
                </a:solidFill>
                <a:latin typeface="Bookman Old Style"/>
                <a:cs typeface="Bookman Old Style"/>
              </a:defRPr>
            </a:lvl1pPr>
          </a:lstStyle>
          <a:p>
            <a:pPr marL="79375">
              <a:lnSpc>
                <a:spcPts val="1305"/>
              </a:lnSpc>
            </a:pPr>
            <a:r>
              <a:rPr spc="-5" dirty="0"/>
              <a:t>www.microturners.com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14/Sep/2017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Bookman Old Style"/>
                <a:cs typeface="Bookman Old Style"/>
              </a:defRPr>
            </a:lvl1pPr>
          </a:lstStyle>
          <a:p>
            <a:pPr marL="118110">
              <a:lnSpc>
                <a:spcPts val="1305"/>
              </a:lnSpc>
            </a:pPr>
            <a:fld id="{81D60167-4931-47E6-BA6A-407CBD079E47}" type="slidenum">
              <a:rPr dirty="0"/>
              <a:pPr marL="118110">
                <a:lnSpc>
                  <a:spcPts val="130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00C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 u="sng">
                <a:solidFill>
                  <a:schemeClr val="hlink"/>
                </a:solidFill>
                <a:latin typeface="Bookman Old Style"/>
                <a:cs typeface="Bookman Old Style"/>
              </a:defRPr>
            </a:lvl1pPr>
          </a:lstStyle>
          <a:p>
            <a:pPr marL="79375">
              <a:lnSpc>
                <a:spcPts val="1305"/>
              </a:lnSpc>
            </a:pPr>
            <a:r>
              <a:rPr spc="-5" dirty="0"/>
              <a:t>www.microturners.com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14/Sep/2017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Bookman Old Style"/>
                <a:cs typeface="Bookman Old Style"/>
              </a:defRPr>
            </a:lvl1pPr>
          </a:lstStyle>
          <a:p>
            <a:pPr marL="118110">
              <a:lnSpc>
                <a:spcPts val="1305"/>
              </a:lnSpc>
            </a:pPr>
            <a:fld id="{81D60167-4931-47E6-BA6A-407CBD079E47}" type="slidenum">
              <a:rPr dirty="0"/>
              <a:pPr marL="118110">
                <a:lnSpc>
                  <a:spcPts val="130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534400" y="609600"/>
            <a:ext cx="381000" cy="6705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 u="sng">
                <a:solidFill>
                  <a:schemeClr val="hlink"/>
                </a:solidFill>
                <a:latin typeface="Bookman Old Style"/>
                <a:cs typeface="Bookman Old Style"/>
              </a:defRPr>
            </a:lvl1pPr>
          </a:lstStyle>
          <a:p>
            <a:pPr marL="79375">
              <a:lnSpc>
                <a:spcPts val="1305"/>
              </a:lnSpc>
            </a:pPr>
            <a:r>
              <a:rPr spc="-5" dirty="0"/>
              <a:t>www.microturners.com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14/Sep/2017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Bookman Old Style"/>
                <a:cs typeface="Bookman Old Style"/>
              </a:defRPr>
            </a:lvl1pPr>
          </a:lstStyle>
          <a:p>
            <a:pPr marL="118110">
              <a:lnSpc>
                <a:spcPts val="1305"/>
              </a:lnSpc>
            </a:pPr>
            <a:fld id="{81D60167-4931-47E6-BA6A-407CBD079E47}" type="slidenum">
              <a:rPr dirty="0"/>
              <a:pPr marL="118110">
                <a:lnSpc>
                  <a:spcPts val="130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 u="sng">
                <a:solidFill>
                  <a:schemeClr val="hlink"/>
                </a:solidFill>
                <a:latin typeface="Bookman Old Style"/>
                <a:cs typeface="Bookman Old Style"/>
              </a:defRPr>
            </a:lvl1pPr>
          </a:lstStyle>
          <a:p>
            <a:pPr marL="79375">
              <a:lnSpc>
                <a:spcPts val="1305"/>
              </a:lnSpc>
            </a:pPr>
            <a:r>
              <a:rPr spc="-5" dirty="0"/>
              <a:t>www.microturners.com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14/Sep/2017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Bookman Old Style"/>
                <a:cs typeface="Bookman Old Style"/>
              </a:defRPr>
            </a:lvl1pPr>
          </a:lstStyle>
          <a:p>
            <a:pPr marL="118110">
              <a:lnSpc>
                <a:spcPts val="1305"/>
              </a:lnSpc>
            </a:pPr>
            <a:fld id="{81D60167-4931-47E6-BA6A-407CBD079E47}" type="slidenum">
              <a:rPr dirty="0"/>
              <a:pPr marL="118110">
                <a:lnSpc>
                  <a:spcPts val="130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534400" y="609600"/>
            <a:ext cx="381000" cy="6705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5795771" y="3659123"/>
            <a:ext cx="247015" cy="227329"/>
          </a:xfrm>
          <a:custGeom>
            <a:avLst/>
            <a:gdLst/>
            <a:ahLst/>
            <a:cxnLst/>
            <a:rect l="l" t="t" r="r" b="b"/>
            <a:pathLst>
              <a:path w="247014" h="227329">
                <a:moveTo>
                  <a:pt x="246887" y="227075"/>
                </a:moveTo>
                <a:lnTo>
                  <a:pt x="246887" y="0"/>
                </a:lnTo>
                <a:lnTo>
                  <a:pt x="0" y="0"/>
                </a:lnTo>
                <a:lnTo>
                  <a:pt x="0" y="227075"/>
                </a:lnTo>
                <a:lnTo>
                  <a:pt x="246887" y="227075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6414515" y="3503676"/>
            <a:ext cx="248920" cy="382905"/>
          </a:xfrm>
          <a:custGeom>
            <a:avLst/>
            <a:gdLst/>
            <a:ahLst/>
            <a:cxnLst/>
            <a:rect l="l" t="t" r="r" b="b"/>
            <a:pathLst>
              <a:path w="248920" h="382904">
                <a:moveTo>
                  <a:pt x="248411" y="382523"/>
                </a:moveTo>
                <a:lnTo>
                  <a:pt x="248411" y="0"/>
                </a:lnTo>
                <a:lnTo>
                  <a:pt x="0" y="0"/>
                </a:lnTo>
                <a:lnTo>
                  <a:pt x="0" y="382523"/>
                </a:lnTo>
                <a:lnTo>
                  <a:pt x="248411" y="382523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7034783" y="3156203"/>
            <a:ext cx="248920" cy="730250"/>
          </a:xfrm>
          <a:custGeom>
            <a:avLst/>
            <a:gdLst/>
            <a:ahLst/>
            <a:cxnLst/>
            <a:rect l="l" t="t" r="r" b="b"/>
            <a:pathLst>
              <a:path w="248920" h="730250">
                <a:moveTo>
                  <a:pt x="248411" y="729995"/>
                </a:moveTo>
                <a:lnTo>
                  <a:pt x="248411" y="0"/>
                </a:lnTo>
                <a:lnTo>
                  <a:pt x="0" y="0"/>
                </a:lnTo>
                <a:lnTo>
                  <a:pt x="0" y="729995"/>
                </a:lnTo>
                <a:lnTo>
                  <a:pt x="248411" y="729995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7655052" y="2769107"/>
            <a:ext cx="248920" cy="1117600"/>
          </a:xfrm>
          <a:custGeom>
            <a:avLst/>
            <a:gdLst/>
            <a:ahLst/>
            <a:cxnLst/>
            <a:rect l="l" t="t" r="r" b="b"/>
            <a:pathLst>
              <a:path w="248920" h="1117600">
                <a:moveTo>
                  <a:pt x="248411" y="1117091"/>
                </a:moveTo>
                <a:lnTo>
                  <a:pt x="248411" y="0"/>
                </a:lnTo>
                <a:lnTo>
                  <a:pt x="0" y="0"/>
                </a:lnTo>
                <a:lnTo>
                  <a:pt x="0" y="1117091"/>
                </a:lnTo>
                <a:lnTo>
                  <a:pt x="248411" y="1117091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8275319" y="2619755"/>
            <a:ext cx="248920" cy="1266825"/>
          </a:xfrm>
          <a:custGeom>
            <a:avLst/>
            <a:gdLst/>
            <a:ahLst/>
            <a:cxnLst/>
            <a:rect l="l" t="t" r="r" b="b"/>
            <a:pathLst>
              <a:path w="248920" h="1266825">
                <a:moveTo>
                  <a:pt x="248411" y="1266443"/>
                </a:moveTo>
                <a:lnTo>
                  <a:pt x="248411" y="0"/>
                </a:lnTo>
                <a:lnTo>
                  <a:pt x="0" y="0"/>
                </a:lnTo>
                <a:lnTo>
                  <a:pt x="0" y="1266443"/>
                </a:lnTo>
                <a:lnTo>
                  <a:pt x="248411" y="1266443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8895588" y="2575560"/>
            <a:ext cx="248920" cy="1310640"/>
          </a:xfrm>
          <a:custGeom>
            <a:avLst/>
            <a:gdLst/>
            <a:ahLst/>
            <a:cxnLst/>
            <a:rect l="l" t="t" r="r" b="b"/>
            <a:pathLst>
              <a:path w="248920" h="1310639">
                <a:moveTo>
                  <a:pt x="248411" y="1310639"/>
                </a:moveTo>
                <a:lnTo>
                  <a:pt x="248411" y="0"/>
                </a:lnTo>
                <a:lnTo>
                  <a:pt x="0" y="0"/>
                </a:lnTo>
                <a:lnTo>
                  <a:pt x="0" y="1310639"/>
                </a:lnTo>
                <a:lnTo>
                  <a:pt x="248411" y="1310639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267967" y="1894332"/>
            <a:ext cx="0" cy="1991995"/>
          </a:xfrm>
          <a:custGeom>
            <a:avLst/>
            <a:gdLst/>
            <a:ahLst/>
            <a:cxnLst/>
            <a:rect l="l" t="t" r="r" b="b"/>
            <a:pathLst>
              <a:path h="1991995">
                <a:moveTo>
                  <a:pt x="0" y="0"/>
                </a:moveTo>
                <a:lnTo>
                  <a:pt x="0" y="1991867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196339" y="3697223"/>
            <a:ext cx="71755" cy="0"/>
          </a:xfrm>
          <a:custGeom>
            <a:avLst/>
            <a:gdLst/>
            <a:ahLst/>
            <a:cxnLst/>
            <a:rect l="l" t="t" r="r" b="b"/>
            <a:pathLst>
              <a:path w="71755">
                <a:moveTo>
                  <a:pt x="0" y="0"/>
                </a:moveTo>
                <a:lnTo>
                  <a:pt x="71627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1196339" y="3096767"/>
            <a:ext cx="71755" cy="0"/>
          </a:xfrm>
          <a:custGeom>
            <a:avLst/>
            <a:gdLst/>
            <a:ahLst/>
            <a:cxnLst/>
            <a:rect l="l" t="t" r="r" b="b"/>
            <a:pathLst>
              <a:path w="71755">
                <a:moveTo>
                  <a:pt x="0" y="0"/>
                </a:moveTo>
                <a:lnTo>
                  <a:pt x="71627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1196339" y="2494788"/>
            <a:ext cx="71755" cy="0"/>
          </a:xfrm>
          <a:custGeom>
            <a:avLst/>
            <a:gdLst/>
            <a:ahLst/>
            <a:cxnLst/>
            <a:rect l="l" t="t" r="r" b="b"/>
            <a:pathLst>
              <a:path w="71755">
                <a:moveTo>
                  <a:pt x="0" y="0"/>
                </a:moveTo>
                <a:lnTo>
                  <a:pt x="71627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1196339" y="1894332"/>
            <a:ext cx="71755" cy="0"/>
          </a:xfrm>
          <a:custGeom>
            <a:avLst/>
            <a:gdLst/>
            <a:ahLst/>
            <a:cxnLst/>
            <a:rect l="l" t="t" r="r" b="b"/>
            <a:pathLst>
              <a:path w="71755">
                <a:moveTo>
                  <a:pt x="0" y="0"/>
                </a:moveTo>
                <a:lnTo>
                  <a:pt x="71627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 u="sng">
                <a:solidFill>
                  <a:schemeClr val="hlink"/>
                </a:solidFill>
                <a:latin typeface="Bookman Old Style"/>
                <a:cs typeface="Bookman Old Style"/>
              </a:defRPr>
            </a:lvl1pPr>
          </a:lstStyle>
          <a:p>
            <a:pPr marL="79375">
              <a:lnSpc>
                <a:spcPts val="1305"/>
              </a:lnSpc>
            </a:pPr>
            <a:r>
              <a:rPr spc="-5" dirty="0"/>
              <a:t>www.microturners.com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14/Sep/2017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Bookman Old Style"/>
                <a:cs typeface="Bookman Old Style"/>
              </a:defRPr>
            </a:lvl1pPr>
          </a:lstStyle>
          <a:p>
            <a:pPr marL="118110">
              <a:lnSpc>
                <a:spcPts val="1305"/>
              </a:lnSpc>
            </a:pPr>
            <a:fld id="{81D60167-4931-47E6-BA6A-407CBD079E47}" type="slidenum">
              <a:rPr dirty="0"/>
              <a:pPr marL="118110">
                <a:lnSpc>
                  <a:spcPts val="130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534400" y="609600"/>
            <a:ext cx="381000" cy="6705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33575" y="946403"/>
            <a:ext cx="7191249" cy="393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539" y="3062222"/>
            <a:ext cx="8225155" cy="37509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00C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080762" y="6911985"/>
            <a:ext cx="1897379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 u="sng">
                <a:solidFill>
                  <a:schemeClr val="hlink"/>
                </a:solidFill>
                <a:latin typeface="Bookman Old Style"/>
                <a:cs typeface="Bookman Old Style"/>
              </a:defRPr>
            </a:lvl1pPr>
          </a:lstStyle>
          <a:p>
            <a:pPr marL="79375">
              <a:lnSpc>
                <a:spcPts val="1305"/>
              </a:lnSpc>
            </a:pPr>
            <a:r>
              <a:rPr spc="-5" dirty="0"/>
              <a:t>www.microturners.com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14/Sep/2017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38180" y="6908937"/>
            <a:ext cx="240029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Bookman Old Style"/>
                <a:cs typeface="Bookman Old Style"/>
              </a:defRPr>
            </a:lvl1pPr>
          </a:lstStyle>
          <a:p>
            <a:pPr marL="118110">
              <a:lnSpc>
                <a:spcPts val="1305"/>
              </a:lnSpc>
            </a:pPr>
            <a:fld id="{81D60167-4931-47E6-BA6A-407CBD079E47}" type="slidenum">
              <a:rPr dirty="0"/>
              <a:pPr marL="118110">
                <a:lnSpc>
                  <a:spcPts val="1305"/>
                </a:lnSpc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17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9.png"/><Relationship Id="rId7" Type="http://schemas.openxmlformats.org/officeDocument/2006/relationships/image" Target="../media/image92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6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6.png"/><Relationship Id="rId7" Type="http://schemas.openxmlformats.org/officeDocument/2006/relationships/image" Target="../media/image98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6.png"/><Relationship Id="rId7" Type="http://schemas.openxmlformats.org/officeDocument/2006/relationships/image" Target="../media/image103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7.png"/><Relationship Id="rId4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2.png"/><Relationship Id="rId7" Type="http://schemas.openxmlformats.org/officeDocument/2006/relationships/image" Target="../media/image17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7.png"/><Relationship Id="rId4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7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5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7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1.jpeg"/><Relationship Id="rId4" Type="http://schemas.openxmlformats.org/officeDocument/2006/relationships/hyperlink" Target="http://www.koritu.co.jp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18" Type="http://schemas.openxmlformats.org/officeDocument/2006/relationships/image" Target="../media/image47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17" Type="http://schemas.openxmlformats.org/officeDocument/2006/relationships/image" Target="../media/image46.png"/><Relationship Id="rId2" Type="http://schemas.openxmlformats.org/officeDocument/2006/relationships/image" Target="../media/image32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jpeg"/><Relationship Id="rId10" Type="http://schemas.openxmlformats.org/officeDocument/2006/relationships/image" Target="../media/image40.png"/><Relationship Id="rId19" Type="http://schemas.openxmlformats.org/officeDocument/2006/relationships/image" Target="../media/image48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68066" y="5839584"/>
            <a:ext cx="20891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m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75208" y="5839584"/>
            <a:ext cx="20002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b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94576" y="5839584"/>
            <a:ext cx="19812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545">
              <a:lnSpc>
                <a:spcPts val="1905"/>
              </a:lnSpc>
            </a:pP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81200" y="4544567"/>
            <a:ext cx="5410200" cy="19329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Times New Roman"/>
              <a:cs typeface="Times New Roman"/>
            </a:endParaRPr>
          </a:p>
          <a:p>
            <a:pPr marL="176530">
              <a:lnSpc>
                <a:spcPct val="100000"/>
              </a:lnSpc>
              <a:tabLst>
                <a:tab pos="628015" algn="l"/>
                <a:tab pos="2177415" algn="l"/>
                <a:tab pos="2863215" algn="l"/>
                <a:tab pos="4256405" algn="l"/>
                <a:tab pos="4831080" algn="l"/>
                <a:tab pos="5083810" algn="l"/>
              </a:tabLst>
            </a:pP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a	</a:t>
            </a:r>
            <a:r>
              <a:rPr sz="2000" b="1" spc="-25" dirty="0">
                <a:solidFill>
                  <a:srgbClr val="7E7E7E"/>
                </a:solidFill>
                <a:latin typeface="Calibri"/>
                <a:cs typeface="Calibri"/>
              </a:rPr>
              <a:t>re	</a:t>
            </a: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n	po	s	li	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19112" y="5839584"/>
            <a:ext cx="28956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ne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84277" y="5839584"/>
            <a:ext cx="13716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18486" y="5839584"/>
            <a:ext cx="18859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sz="2000" b="1" spc="-15" dirty="0">
                <a:solidFill>
                  <a:srgbClr val="7E7E7E"/>
                </a:solidFill>
                <a:latin typeface="Calibri"/>
                <a:cs typeface="Calibri"/>
              </a:rPr>
              <a:t>t</a:t>
            </a: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45479" y="5839584"/>
            <a:ext cx="51562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95">
              <a:lnSpc>
                <a:spcPts val="1905"/>
              </a:lnSpc>
            </a:pP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&amp;</a:t>
            </a:r>
            <a:r>
              <a:rPr sz="2000" b="1" spc="-18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7E7E7E"/>
                </a:solidFill>
                <a:latin typeface="Calibri"/>
                <a:cs typeface="Calibri"/>
              </a:rPr>
              <a:t>As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20028" y="5839584"/>
            <a:ext cx="15875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85">
              <a:lnSpc>
                <a:spcPts val="1905"/>
              </a:lnSpc>
            </a:pP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13103" y="3346703"/>
            <a:ext cx="7862570" cy="539750"/>
          </a:xfrm>
          <a:custGeom>
            <a:avLst/>
            <a:gdLst/>
            <a:ahLst/>
            <a:cxnLst/>
            <a:rect l="l" t="t" r="r" b="b"/>
            <a:pathLst>
              <a:path w="7862570" h="539750">
                <a:moveTo>
                  <a:pt x="7862315" y="539495"/>
                </a:moveTo>
                <a:lnTo>
                  <a:pt x="7862315" y="3047"/>
                </a:lnTo>
                <a:lnTo>
                  <a:pt x="7859267" y="0"/>
                </a:lnTo>
                <a:lnTo>
                  <a:pt x="3047" y="0"/>
                </a:lnTo>
                <a:lnTo>
                  <a:pt x="0" y="3047"/>
                </a:lnTo>
                <a:lnTo>
                  <a:pt x="0" y="539495"/>
                </a:lnTo>
                <a:lnTo>
                  <a:pt x="6095" y="539495"/>
                </a:lnTo>
                <a:lnTo>
                  <a:pt x="6095" y="13715"/>
                </a:lnTo>
                <a:lnTo>
                  <a:pt x="13715" y="6095"/>
                </a:lnTo>
                <a:lnTo>
                  <a:pt x="13715" y="13715"/>
                </a:lnTo>
                <a:lnTo>
                  <a:pt x="7848599" y="13715"/>
                </a:lnTo>
                <a:lnTo>
                  <a:pt x="7848599" y="6095"/>
                </a:lnTo>
                <a:lnTo>
                  <a:pt x="7854695" y="13715"/>
                </a:lnTo>
                <a:lnTo>
                  <a:pt x="7854695" y="539495"/>
                </a:lnTo>
                <a:lnTo>
                  <a:pt x="7862315" y="539495"/>
                </a:lnTo>
                <a:close/>
              </a:path>
              <a:path w="7862570" h="539750">
                <a:moveTo>
                  <a:pt x="13715" y="13715"/>
                </a:moveTo>
                <a:lnTo>
                  <a:pt x="13715" y="6095"/>
                </a:lnTo>
                <a:lnTo>
                  <a:pt x="6095" y="13715"/>
                </a:lnTo>
                <a:lnTo>
                  <a:pt x="13715" y="13715"/>
                </a:lnTo>
                <a:close/>
              </a:path>
              <a:path w="7862570" h="539750">
                <a:moveTo>
                  <a:pt x="13715" y="539495"/>
                </a:moveTo>
                <a:lnTo>
                  <a:pt x="13715" y="13715"/>
                </a:lnTo>
                <a:lnTo>
                  <a:pt x="6095" y="13715"/>
                </a:lnTo>
                <a:lnTo>
                  <a:pt x="6095" y="539495"/>
                </a:lnTo>
                <a:lnTo>
                  <a:pt x="13715" y="539495"/>
                </a:lnTo>
                <a:close/>
              </a:path>
              <a:path w="7862570" h="539750">
                <a:moveTo>
                  <a:pt x="7854695" y="13715"/>
                </a:moveTo>
                <a:lnTo>
                  <a:pt x="7848599" y="6095"/>
                </a:lnTo>
                <a:lnTo>
                  <a:pt x="7848599" y="13715"/>
                </a:lnTo>
                <a:lnTo>
                  <a:pt x="7854695" y="13715"/>
                </a:lnTo>
                <a:close/>
              </a:path>
              <a:path w="7862570" h="539750">
                <a:moveTo>
                  <a:pt x="7854695" y="539495"/>
                </a:moveTo>
                <a:lnTo>
                  <a:pt x="7854695" y="13715"/>
                </a:lnTo>
                <a:lnTo>
                  <a:pt x="7848599" y="13715"/>
                </a:lnTo>
                <a:lnTo>
                  <a:pt x="7848599" y="539495"/>
                </a:lnTo>
                <a:lnTo>
                  <a:pt x="7854695" y="539495"/>
                </a:lnTo>
                <a:close/>
              </a:path>
            </a:pathLst>
          </a:custGeom>
          <a:solidFill>
            <a:srgbClr val="B0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48228" y="897636"/>
            <a:ext cx="39623" cy="47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12364" y="897636"/>
            <a:ext cx="39623" cy="94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400" y="914400"/>
            <a:ext cx="8206739" cy="2598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13519" y="3472434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47244">
            <a:solidFill>
              <a:srgbClr val="F1F0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31163" y="3448811"/>
            <a:ext cx="8206739" cy="4251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45336" y="3880103"/>
            <a:ext cx="20320" cy="0"/>
          </a:xfrm>
          <a:custGeom>
            <a:avLst/>
            <a:gdLst/>
            <a:ahLst/>
            <a:cxnLst/>
            <a:rect l="l" t="t" r="r" b="b"/>
            <a:pathLst>
              <a:path w="20319">
                <a:moveTo>
                  <a:pt x="0" y="0"/>
                </a:moveTo>
                <a:lnTo>
                  <a:pt x="19811" y="0"/>
                </a:lnTo>
              </a:path>
            </a:pathLst>
          </a:custGeom>
          <a:ln w="12191">
            <a:solidFill>
              <a:srgbClr val="FCF9F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44395" y="3880103"/>
            <a:ext cx="20320" cy="0"/>
          </a:xfrm>
          <a:custGeom>
            <a:avLst/>
            <a:gdLst/>
            <a:ahLst/>
            <a:cxnLst/>
            <a:rect l="l" t="t" r="r" b="b"/>
            <a:pathLst>
              <a:path w="20319">
                <a:moveTo>
                  <a:pt x="0" y="0"/>
                </a:moveTo>
                <a:lnTo>
                  <a:pt x="19811" y="0"/>
                </a:lnTo>
              </a:path>
            </a:pathLst>
          </a:custGeom>
          <a:ln w="12191">
            <a:solidFill>
              <a:srgbClr val="E7E3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13103" y="3886199"/>
            <a:ext cx="7862570" cy="1836420"/>
          </a:xfrm>
          <a:custGeom>
            <a:avLst/>
            <a:gdLst/>
            <a:ahLst/>
            <a:cxnLst/>
            <a:rect l="l" t="t" r="r" b="b"/>
            <a:pathLst>
              <a:path w="7862570" h="1836420">
                <a:moveTo>
                  <a:pt x="13715" y="1822704"/>
                </a:moveTo>
                <a:lnTo>
                  <a:pt x="13715" y="0"/>
                </a:lnTo>
                <a:lnTo>
                  <a:pt x="0" y="0"/>
                </a:lnTo>
                <a:lnTo>
                  <a:pt x="0" y="1833372"/>
                </a:lnTo>
                <a:lnTo>
                  <a:pt x="3047" y="1836420"/>
                </a:lnTo>
                <a:lnTo>
                  <a:pt x="6095" y="1836420"/>
                </a:lnTo>
                <a:lnTo>
                  <a:pt x="6095" y="1822704"/>
                </a:lnTo>
                <a:lnTo>
                  <a:pt x="13715" y="1822704"/>
                </a:lnTo>
                <a:close/>
              </a:path>
              <a:path w="7862570" h="1836420">
                <a:moveTo>
                  <a:pt x="7854695" y="1822704"/>
                </a:moveTo>
                <a:lnTo>
                  <a:pt x="6095" y="1822704"/>
                </a:lnTo>
                <a:lnTo>
                  <a:pt x="13715" y="1828800"/>
                </a:lnTo>
                <a:lnTo>
                  <a:pt x="13715" y="1836420"/>
                </a:lnTo>
                <a:lnTo>
                  <a:pt x="7848599" y="1836420"/>
                </a:lnTo>
                <a:lnTo>
                  <a:pt x="7848599" y="1828800"/>
                </a:lnTo>
                <a:lnTo>
                  <a:pt x="7854695" y="1822704"/>
                </a:lnTo>
                <a:close/>
              </a:path>
              <a:path w="7862570" h="1836420">
                <a:moveTo>
                  <a:pt x="13715" y="1836420"/>
                </a:moveTo>
                <a:lnTo>
                  <a:pt x="13715" y="1828800"/>
                </a:lnTo>
                <a:lnTo>
                  <a:pt x="6095" y="1822704"/>
                </a:lnTo>
                <a:lnTo>
                  <a:pt x="6095" y="1836420"/>
                </a:lnTo>
                <a:lnTo>
                  <a:pt x="13715" y="1836420"/>
                </a:lnTo>
                <a:close/>
              </a:path>
              <a:path w="7862570" h="1836420">
                <a:moveTo>
                  <a:pt x="7862315" y="1833372"/>
                </a:moveTo>
                <a:lnTo>
                  <a:pt x="7862315" y="0"/>
                </a:lnTo>
                <a:lnTo>
                  <a:pt x="7848599" y="0"/>
                </a:lnTo>
                <a:lnTo>
                  <a:pt x="7848599" y="1822704"/>
                </a:lnTo>
                <a:lnTo>
                  <a:pt x="7854695" y="1822704"/>
                </a:lnTo>
                <a:lnTo>
                  <a:pt x="7854695" y="1836420"/>
                </a:lnTo>
                <a:lnTo>
                  <a:pt x="7859267" y="1836420"/>
                </a:lnTo>
                <a:lnTo>
                  <a:pt x="7862315" y="1833372"/>
                </a:lnTo>
                <a:close/>
              </a:path>
              <a:path w="7862570" h="1836420">
                <a:moveTo>
                  <a:pt x="7854695" y="1836420"/>
                </a:moveTo>
                <a:lnTo>
                  <a:pt x="7854695" y="1822704"/>
                </a:lnTo>
                <a:lnTo>
                  <a:pt x="7848599" y="1828800"/>
                </a:lnTo>
                <a:lnTo>
                  <a:pt x="7848599" y="1836420"/>
                </a:lnTo>
                <a:lnTo>
                  <a:pt x="7854695" y="1836420"/>
                </a:lnTo>
                <a:close/>
              </a:path>
            </a:pathLst>
          </a:custGeom>
          <a:solidFill>
            <a:srgbClr val="B0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287780" y="5792340"/>
            <a:ext cx="108966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4625">
              <a:lnSpc>
                <a:spcPts val="1905"/>
              </a:lnSpc>
            </a:pP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Ma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63267" y="5839584"/>
            <a:ext cx="32131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260">
              <a:lnSpc>
                <a:spcPts val="1905"/>
              </a:lnSpc>
            </a:pPr>
            <a:r>
              <a:rPr sz="2000" b="1" spc="-10" dirty="0">
                <a:solidFill>
                  <a:srgbClr val="7E7E7E"/>
                </a:solidFill>
                <a:latin typeface="Calibri"/>
                <a:cs typeface="Calibri"/>
              </a:rPr>
              <a:t>n</a:t>
            </a: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u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80260" y="5839584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">
              <a:lnSpc>
                <a:spcPts val="1905"/>
              </a:lnSpc>
            </a:pP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f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18944" y="5839584"/>
            <a:ext cx="39624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230">
              <a:lnSpc>
                <a:spcPts val="1905"/>
              </a:lnSpc>
            </a:pPr>
            <a:r>
              <a:rPr sz="2000" b="1" spc="-15" dirty="0">
                <a:solidFill>
                  <a:srgbClr val="7E7E7E"/>
                </a:solidFill>
                <a:latin typeface="Calibri"/>
                <a:cs typeface="Calibri"/>
              </a:rPr>
              <a:t>ct</a:t>
            </a: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u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53867" y="5839584"/>
            <a:ext cx="148590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675">
              <a:lnSpc>
                <a:spcPts val="1905"/>
              </a:lnSpc>
            </a:pPr>
            <a:r>
              <a:rPr sz="2000" b="1" spc="-25" dirty="0">
                <a:solidFill>
                  <a:srgbClr val="7E7E7E"/>
                </a:solidFill>
                <a:latin typeface="Calibri"/>
                <a:cs typeface="Calibri"/>
              </a:rPr>
              <a:t>rs </a:t>
            </a:r>
            <a:r>
              <a:rPr sz="2000" b="1" dirty="0">
                <a:solidFill>
                  <a:srgbClr val="7E7E7E"/>
                </a:solidFill>
                <a:latin typeface="Calibri"/>
                <a:cs typeface="Calibri"/>
              </a:rPr>
              <a:t>of</a:t>
            </a:r>
            <a:r>
              <a:rPr sz="2000" b="1" spc="-8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7E7E7E"/>
                </a:solidFill>
                <a:latin typeface="Calibri"/>
                <a:cs typeface="Calibri"/>
              </a:rPr>
              <a:t>Precisio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35672" y="5839584"/>
            <a:ext cx="59753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sz="2000" b="1" spc="-5" dirty="0">
                <a:solidFill>
                  <a:srgbClr val="7E7E7E"/>
                </a:solidFill>
                <a:latin typeface="Calibri"/>
                <a:cs typeface="Calibri"/>
              </a:rPr>
              <a:t>Com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45336" y="3903726"/>
            <a:ext cx="20320" cy="0"/>
          </a:xfrm>
          <a:custGeom>
            <a:avLst/>
            <a:gdLst/>
            <a:ahLst/>
            <a:cxnLst/>
            <a:rect l="l" t="t" r="r" b="b"/>
            <a:pathLst>
              <a:path w="20319">
                <a:moveTo>
                  <a:pt x="0" y="0"/>
                </a:moveTo>
                <a:lnTo>
                  <a:pt x="19811" y="0"/>
                </a:lnTo>
              </a:path>
            </a:pathLst>
          </a:custGeom>
          <a:ln w="35052">
            <a:solidFill>
              <a:srgbClr val="FCF9F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44395" y="3903726"/>
            <a:ext cx="20320" cy="0"/>
          </a:xfrm>
          <a:custGeom>
            <a:avLst/>
            <a:gdLst/>
            <a:ahLst/>
            <a:cxnLst/>
            <a:rect l="l" t="t" r="r" b="b"/>
            <a:pathLst>
              <a:path w="20319">
                <a:moveTo>
                  <a:pt x="0" y="0"/>
                </a:moveTo>
                <a:lnTo>
                  <a:pt x="19811" y="0"/>
                </a:lnTo>
              </a:path>
            </a:pathLst>
          </a:custGeom>
          <a:ln w="35052">
            <a:solidFill>
              <a:srgbClr val="E7E3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31163" y="3886200"/>
            <a:ext cx="8206739" cy="2895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53134" y="6755892"/>
            <a:ext cx="2410205" cy="259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02964" y="6755892"/>
            <a:ext cx="2238756" cy="259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181344" y="6755892"/>
            <a:ext cx="1109472" cy="259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330440" y="6768845"/>
            <a:ext cx="20320" cy="0"/>
          </a:xfrm>
          <a:custGeom>
            <a:avLst/>
            <a:gdLst/>
            <a:ahLst/>
            <a:cxnLst/>
            <a:rect l="l" t="t" r="r" b="b"/>
            <a:pathLst>
              <a:path w="20320">
                <a:moveTo>
                  <a:pt x="0" y="0"/>
                </a:moveTo>
                <a:lnTo>
                  <a:pt x="19811" y="0"/>
                </a:lnTo>
              </a:path>
            </a:pathLst>
          </a:custGeom>
          <a:ln w="25907">
            <a:solidFill>
              <a:srgbClr val="F6F6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30440" y="6755892"/>
            <a:ext cx="19811" cy="259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389876" y="6755892"/>
            <a:ext cx="1030224" cy="259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459723" y="6755892"/>
            <a:ext cx="495300" cy="259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994647" y="6755892"/>
            <a:ext cx="143255" cy="259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71600" y="43815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81400" y="6515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110">
              <a:lnSpc>
                <a:spcPts val="1305"/>
              </a:lnSpc>
            </a:pPr>
            <a:fld id="{81D60167-4931-47E6-BA6A-407CBD079E47}" type="slidenum">
              <a:rPr dirty="0"/>
              <a:pPr marL="118110">
                <a:lnSpc>
                  <a:spcPts val="1305"/>
                </a:lnSpc>
              </a:pPr>
              <a:t>1</a:t>
            </a:fld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71600" y="4495800"/>
            <a:ext cx="7467600" cy="198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Box 43"/>
          <p:cNvSpPr txBox="1"/>
          <p:nvPr/>
        </p:nvSpPr>
        <p:spPr>
          <a:xfrm>
            <a:off x="4876800" y="59436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Brush Script MT" pitchFamily="66" charset="0"/>
              </a:rPr>
              <a:t>Formerly known as Micro Turners</a:t>
            </a:r>
          </a:p>
          <a:p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8458200" y="533400"/>
            <a:ext cx="5334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09600" y="457200"/>
            <a:ext cx="8763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bject 19"/>
          <p:cNvSpPr/>
          <p:nvPr/>
        </p:nvSpPr>
        <p:spPr>
          <a:xfrm>
            <a:off x="1143000" y="609600"/>
            <a:ext cx="7772400" cy="33528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26079" y="4599432"/>
            <a:ext cx="201168" cy="27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83864" y="4741164"/>
            <a:ext cx="18288" cy="13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1360">
              <a:lnSpc>
                <a:spcPct val="100000"/>
              </a:lnSpc>
            </a:pPr>
            <a:r>
              <a:rPr b="0" dirty="0">
                <a:latin typeface="Century Gothic"/>
                <a:cs typeface="Century Gothic"/>
              </a:rPr>
              <a:t>Transmission </a:t>
            </a:r>
            <a:r>
              <a:rPr b="0" spc="-5" dirty="0">
                <a:latin typeface="Century Gothic"/>
                <a:cs typeface="Century Gothic"/>
              </a:rPr>
              <a:t>Shafts-Product</a:t>
            </a:r>
            <a:r>
              <a:rPr b="0" spc="-180" dirty="0">
                <a:latin typeface="Century Gothic"/>
                <a:cs typeface="Century Gothic"/>
              </a:rPr>
              <a:t> </a:t>
            </a:r>
            <a:r>
              <a:rPr b="0" dirty="0">
                <a:latin typeface="Century Gothic"/>
                <a:cs typeface="Century Gothic"/>
              </a:rPr>
              <a:t>Range</a:t>
            </a:r>
          </a:p>
        </p:txBody>
      </p:sp>
      <p:sp>
        <p:nvSpPr>
          <p:cNvPr id="11" name="object 11"/>
          <p:cNvSpPr/>
          <p:nvPr/>
        </p:nvSpPr>
        <p:spPr>
          <a:xfrm>
            <a:off x="3657600" y="1905761"/>
            <a:ext cx="5408930" cy="0"/>
          </a:xfrm>
          <a:custGeom>
            <a:avLst/>
            <a:gdLst/>
            <a:ahLst/>
            <a:cxnLst/>
            <a:rect l="l" t="t" r="r" b="b"/>
            <a:pathLst>
              <a:path w="5408930">
                <a:moveTo>
                  <a:pt x="0" y="0"/>
                </a:moveTo>
                <a:lnTo>
                  <a:pt x="5408675" y="0"/>
                </a:lnTo>
              </a:path>
            </a:pathLst>
          </a:custGeom>
          <a:ln w="13715">
            <a:solidFill>
              <a:srgbClr val="7F62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495033" y="1888235"/>
            <a:ext cx="171958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0000CC"/>
                </a:solidFill>
                <a:latin typeface="Calibri"/>
                <a:cs typeface="Calibri"/>
              </a:rPr>
              <a:t>Shafts </a:t>
            </a:r>
            <a:r>
              <a:rPr sz="1800" b="1" dirty="0">
                <a:solidFill>
                  <a:srgbClr val="0000CC"/>
                </a:solidFill>
                <a:latin typeface="Calibri"/>
                <a:cs typeface="Calibri"/>
              </a:rPr>
              <a:t>-</a:t>
            </a:r>
            <a:r>
              <a:rPr sz="1800" b="1" spc="-15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00CC"/>
                </a:solidFill>
                <a:latin typeface="Calibri"/>
                <a:cs typeface="Calibri"/>
              </a:rPr>
              <a:t>Capability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90618" y="2102976"/>
            <a:ext cx="2056764" cy="181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62890">
              <a:lnSpc>
                <a:spcPct val="121100"/>
              </a:lnSpc>
            </a:pPr>
            <a:r>
              <a:rPr sz="1600" spc="-10" dirty="0">
                <a:latin typeface="Calibri"/>
                <a:cs typeface="Calibri"/>
              </a:rPr>
              <a:t>Maximum </a:t>
            </a:r>
            <a:r>
              <a:rPr sz="1600" spc="-20" dirty="0">
                <a:latin typeface="Calibri"/>
                <a:cs typeface="Calibri"/>
              </a:rPr>
              <a:t>Length  </a:t>
            </a:r>
            <a:r>
              <a:rPr sz="1600" spc="-10" dirty="0">
                <a:latin typeface="Calibri"/>
                <a:cs typeface="Calibri"/>
              </a:rPr>
              <a:t>Maximum </a:t>
            </a:r>
            <a:r>
              <a:rPr sz="1600" dirty="0">
                <a:latin typeface="Calibri"/>
                <a:cs typeface="Calibri"/>
              </a:rPr>
              <a:t>Dia  </a:t>
            </a:r>
            <a:r>
              <a:rPr sz="1600" spc="-50" dirty="0">
                <a:latin typeface="Calibri"/>
                <a:cs typeface="Calibri"/>
              </a:rPr>
              <a:t>Tolerance </a:t>
            </a:r>
            <a:r>
              <a:rPr sz="1600" spc="-5" dirty="0">
                <a:latin typeface="Calibri"/>
                <a:cs typeface="Calibri"/>
              </a:rPr>
              <a:t>on Grinding  </a:t>
            </a:r>
            <a:r>
              <a:rPr sz="1600" spc="-50" dirty="0">
                <a:latin typeface="Calibri"/>
                <a:cs typeface="Calibri"/>
              </a:rPr>
              <a:t>Tolerance </a:t>
            </a:r>
            <a:r>
              <a:rPr sz="1600" spc="-5" dirty="0">
                <a:latin typeface="Calibri"/>
                <a:cs typeface="Calibri"/>
              </a:rPr>
              <a:t>on CD hole  </a:t>
            </a:r>
            <a:r>
              <a:rPr sz="1600" spc="-20" dirty="0">
                <a:latin typeface="Calibri"/>
                <a:cs typeface="Calibri"/>
              </a:rPr>
              <a:t>Roundness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1600" spc="-15" dirty="0">
                <a:latin typeface="Calibri"/>
                <a:cs typeface="Calibri"/>
              </a:rPr>
              <a:t>Quantity </a:t>
            </a:r>
            <a:r>
              <a:rPr sz="1600" spc="-25" dirty="0">
                <a:latin typeface="Calibri"/>
                <a:cs typeface="Calibri"/>
              </a:rPr>
              <a:t>Mfg. Per</a:t>
            </a:r>
            <a:r>
              <a:rPr sz="1600" spc="-1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Month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30513" y="2102976"/>
            <a:ext cx="848994" cy="181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 marR="5080" algn="just">
              <a:lnSpc>
                <a:spcPct val="121100"/>
              </a:lnSpc>
            </a:pPr>
            <a:r>
              <a:rPr sz="1600" spc="-15" dirty="0">
                <a:latin typeface="Calibri"/>
                <a:cs typeface="Calibri"/>
              </a:rPr>
              <a:t>520mm  025mm  </a:t>
            </a:r>
            <a:r>
              <a:rPr sz="1600" spc="-10" dirty="0">
                <a:latin typeface="Calibri"/>
                <a:cs typeface="Calibri"/>
              </a:rPr>
              <a:t>0.01mm  0.01mm  </a:t>
            </a:r>
            <a:r>
              <a:rPr sz="1600" spc="-25" dirty="0">
                <a:latin typeface="Calibri"/>
                <a:cs typeface="Calibri"/>
              </a:rPr>
              <a:t>0</a:t>
            </a:r>
            <a:r>
              <a:rPr sz="1600" spc="-5" dirty="0">
                <a:latin typeface="Calibri"/>
                <a:cs typeface="Calibri"/>
              </a:rPr>
              <a:t>.</a:t>
            </a:r>
            <a:r>
              <a:rPr sz="1600" spc="-25" dirty="0">
                <a:latin typeface="Calibri"/>
                <a:cs typeface="Calibri"/>
              </a:rPr>
              <a:t>006</a:t>
            </a:r>
            <a:r>
              <a:rPr sz="1600" spc="-10" dirty="0">
                <a:latin typeface="Calibri"/>
                <a:cs typeface="Calibri"/>
              </a:rPr>
              <a:t>m</a:t>
            </a:r>
            <a:r>
              <a:rPr sz="1600" spc="-5" dirty="0">
                <a:latin typeface="Calibri"/>
                <a:cs typeface="Calibri"/>
              </a:rPr>
              <a:t>m</a:t>
            </a:r>
            <a:endParaRPr sz="16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50"/>
              </a:spcBef>
            </a:pPr>
            <a:r>
              <a:rPr sz="1600" spc="-20" dirty="0">
                <a:latin typeface="Calibri"/>
                <a:cs typeface="Calibri"/>
              </a:rPr>
              <a:t>2,25,000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43000" y="2209800"/>
            <a:ext cx="1828800" cy="1591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7200" y="3886199"/>
            <a:ext cx="9144000" cy="3429000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3428999"/>
                </a:moveTo>
                <a:lnTo>
                  <a:pt x="9143999" y="3428999"/>
                </a:lnTo>
                <a:lnTo>
                  <a:pt x="9143999" y="0"/>
                </a:lnTo>
                <a:lnTo>
                  <a:pt x="0" y="0"/>
                </a:lnTo>
                <a:lnTo>
                  <a:pt x="0" y="3428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57600" y="3963161"/>
            <a:ext cx="5408930" cy="0"/>
          </a:xfrm>
          <a:custGeom>
            <a:avLst/>
            <a:gdLst/>
            <a:ahLst/>
            <a:cxnLst/>
            <a:rect l="l" t="t" r="r" b="b"/>
            <a:pathLst>
              <a:path w="5408930">
                <a:moveTo>
                  <a:pt x="0" y="0"/>
                </a:moveTo>
                <a:lnTo>
                  <a:pt x="5408675" y="0"/>
                </a:lnTo>
              </a:path>
            </a:pathLst>
          </a:custGeom>
          <a:ln w="13715">
            <a:solidFill>
              <a:srgbClr val="7F62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33800" y="4801361"/>
            <a:ext cx="5562600" cy="0"/>
          </a:xfrm>
          <a:custGeom>
            <a:avLst/>
            <a:gdLst/>
            <a:ahLst/>
            <a:cxnLst/>
            <a:rect l="l" t="t" r="r" b="b"/>
            <a:pathLst>
              <a:path w="5562600">
                <a:moveTo>
                  <a:pt x="0" y="0"/>
                </a:moveTo>
                <a:lnTo>
                  <a:pt x="5562599" y="0"/>
                </a:lnTo>
              </a:path>
            </a:pathLst>
          </a:custGeom>
          <a:ln w="13715">
            <a:solidFill>
              <a:srgbClr val="7F62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33800" y="6096761"/>
            <a:ext cx="5562600" cy="0"/>
          </a:xfrm>
          <a:custGeom>
            <a:avLst/>
            <a:gdLst/>
            <a:ahLst/>
            <a:cxnLst/>
            <a:rect l="l" t="t" r="r" b="b"/>
            <a:pathLst>
              <a:path w="5562600">
                <a:moveTo>
                  <a:pt x="0" y="0"/>
                </a:moveTo>
                <a:lnTo>
                  <a:pt x="5562599" y="0"/>
                </a:lnTo>
              </a:path>
            </a:pathLst>
          </a:custGeom>
          <a:ln w="13715">
            <a:solidFill>
              <a:srgbClr val="7F62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772914" y="5231381"/>
            <a:ext cx="1504315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5" dirty="0">
                <a:latin typeface="Calibri"/>
                <a:cs typeface="Calibri"/>
              </a:rPr>
              <a:t>Deep </a:t>
            </a:r>
            <a:r>
              <a:rPr sz="1600" spc="-5" dirty="0">
                <a:latin typeface="Calibri"/>
                <a:cs typeface="Calibri"/>
              </a:rPr>
              <a:t>Hole</a:t>
            </a:r>
            <a:r>
              <a:rPr sz="1600" spc="-1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Drilling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01485" y="4850889"/>
            <a:ext cx="2397760" cy="645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35" dirty="0">
                <a:solidFill>
                  <a:srgbClr val="0000CC"/>
                </a:solidFill>
                <a:latin typeface="Calibri"/>
                <a:cs typeface="Calibri"/>
              </a:rPr>
              <a:t>Rocker </a:t>
            </a:r>
            <a:r>
              <a:rPr sz="1800" b="1" spc="-5" dirty="0">
                <a:solidFill>
                  <a:srgbClr val="0000CC"/>
                </a:solidFill>
                <a:latin typeface="Calibri"/>
                <a:cs typeface="Calibri"/>
              </a:rPr>
              <a:t>Shafts </a:t>
            </a:r>
            <a:r>
              <a:rPr sz="1800" b="1" dirty="0">
                <a:solidFill>
                  <a:srgbClr val="0000CC"/>
                </a:solidFill>
                <a:latin typeface="Calibri"/>
                <a:cs typeface="Calibri"/>
              </a:rPr>
              <a:t>-</a:t>
            </a:r>
            <a:r>
              <a:rPr sz="1800" b="1" spc="-14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00CC"/>
                </a:solidFill>
                <a:latin typeface="Calibri"/>
                <a:cs typeface="Calibri"/>
              </a:rPr>
              <a:t>Capability</a:t>
            </a:r>
            <a:endParaRPr sz="1800">
              <a:latin typeface="Calibri"/>
              <a:cs typeface="Calibri"/>
            </a:endParaRPr>
          </a:p>
          <a:p>
            <a:pPr marL="1480185">
              <a:lnSpc>
                <a:spcPct val="100000"/>
              </a:lnSpc>
              <a:spcBef>
                <a:spcPts val="819"/>
              </a:spcBef>
            </a:pPr>
            <a:r>
              <a:rPr sz="1600" spc="-20" dirty="0">
                <a:latin typeface="Calibri"/>
                <a:cs typeface="Calibri"/>
              </a:rPr>
              <a:t>450mm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721098" y="5490461"/>
            <a:ext cx="2058670" cy="522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1435">
              <a:lnSpc>
                <a:spcPct val="102499"/>
              </a:lnSpc>
            </a:pPr>
            <a:r>
              <a:rPr sz="1600" spc="-50" dirty="0">
                <a:latin typeface="Calibri"/>
                <a:cs typeface="Calibri"/>
              </a:rPr>
              <a:t>Tolerance </a:t>
            </a:r>
            <a:r>
              <a:rPr sz="1600" spc="-5" dirty="0">
                <a:latin typeface="Calibri"/>
                <a:cs typeface="Calibri"/>
              </a:rPr>
              <a:t>on Grinding  </a:t>
            </a:r>
            <a:r>
              <a:rPr sz="1600" spc="-15" dirty="0">
                <a:latin typeface="Calibri"/>
                <a:cs typeface="Calibri"/>
              </a:rPr>
              <a:t>Quantity </a:t>
            </a:r>
            <a:r>
              <a:rPr sz="1600" spc="-25" dirty="0">
                <a:latin typeface="Calibri"/>
                <a:cs typeface="Calibri"/>
              </a:rPr>
              <a:t>Mfg. Per</a:t>
            </a:r>
            <a:r>
              <a:rPr sz="1600" spc="-1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Month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63001" y="5490461"/>
            <a:ext cx="708660" cy="522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715">
              <a:lnSpc>
                <a:spcPct val="102499"/>
              </a:lnSpc>
            </a:pPr>
            <a:r>
              <a:rPr sz="1600" spc="-25" dirty="0">
                <a:latin typeface="Calibri"/>
                <a:cs typeface="Calibri"/>
              </a:rPr>
              <a:t>0</a:t>
            </a:r>
            <a:r>
              <a:rPr sz="1600" spc="-5" dirty="0">
                <a:latin typeface="Calibri"/>
                <a:cs typeface="Calibri"/>
              </a:rPr>
              <a:t>.</a:t>
            </a:r>
            <a:r>
              <a:rPr sz="1600" spc="-25" dirty="0">
                <a:latin typeface="Calibri"/>
                <a:cs typeface="Calibri"/>
              </a:rPr>
              <a:t>01</a:t>
            </a:r>
            <a:r>
              <a:rPr sz="1600" spc="-10" dirty="0">
                <a:latin typeface="Calibri"/>
                <a:cs typeface="Calibri"/>
              </a:rPr>
              <a:t>m</a:t>
            </a:r>
            <a:r>
              <a:rPr sz="1600" spc="-5" dirty="0">
                <a:latin typeface="Calibri"/>
                <a:cs typeface="Calibri"/>
              </a:rPr>
              <a:t>m  </a:t>
            </a:r>
            <a:r>
              <a:rPr sz="1600" spc="-20" dirty="0">
                <a:latin typeface="Calibri"/>
                <a:cs typeface="Calibri"/>
              </a:rPr>
              <a:t>52,000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578607" y="4572000"/>
            <a:ext cx="9144" cy="4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52344" y="4572000"/>
            <a:ext cx="760475" cy="27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82111" y="4599432"/>
            <a:ext cx="9144" cy="91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04438" y="4594859"/>
            <a:ext cx="10667" cy="27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12163" y="4617720"/>
            <a:ext cx="2144268" cy="18425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10</a:t>
            </a:fld>
            <a:endParaRPr dirty="0"/>
          </a:p>
        </p:txBody>
      </p:sp>
      <p:sp>
        <p:nvSpPr>
          <p:cNvPr id="31" name="Rectangle 30"/>
          <p:cNvSpPr/>
          <p:nvPr/>
        </p:nvSpPr>
        <p:spPr>
          <a:xfrm>
            <a:off x="8458200" y="533400"/>
            <a:ext cx="5334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0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5040">
              <a:lnSpc>
                <a:spcPct val="100000"/>
              </a:lnSpc>
            </a:pPr>
            <a:r>
              <a:rPr b="0" spc="-5" dirty="0">
                <a:latin typeface="Century Gothic"/>
                <a:cs typeface="Century Gothic"/>
              </a:rPr>
              <a:t>Honda</a:t>
            </a:r>
            <a:r>
              <a:rPr b="0" spc="-190" dirty="0">
                <a:latin typeface="Century Gothic"/>
                <a:cs typeface="Century Gothic"/>
              </a:rPr>
              <a:t> </a:t>
            </a:r>
            <a:r>
              <a:rPr b="0" dirty="0">
                <a:latin typeface="Century Gothic"/>
                <a:cs typeface="Century Gothic"/>
              </a:rPr>
              <a:t>Shafts</a:t>
            </a:r>
          </a:p>
        </p:txBody>
      </p:sp>
      <p:sp>
        <p:nvSpPr>
          <p:cNvPr id="3" name="object 3"/>
          <p:cNvSpPr/>
          <p:nvPr/>
        </p:nvSpPr>
        <p:spPr>
          <a:xfrm>
            <a:off x="1220724" y="1897379"/>
            <a:ext cx="5105399" cy="306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3000" y="1822704"/>
            <a:ext cx="5105400" cy="304800"/>
          </a:xfrm>
          <a:custGeom>
            <a:avLst/>
            <a:gdLst/>
            <a:ahLst/>
            <a:cxnLst/>
            <a:rect l="l" t="t" r="r" b="b"/>
            <a:pathLst>
              <a:path w="5105400" h="304800">
                <a:moveTo>
                  <a:pt x="0" y="0"/>
                </a:moveTo>
                <a:lnTo>
                  <a:pt x="0" y="304799"/>
                </a:lnTo>
                <a:lnTo>
                  <a:pt x="5105399" y="304799"/>
                </a:lnTo>
                <a:lnTo>
                  <a:pt x="51053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2060" y="1912620"/>
            <a:ext cx="106679" cy="11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43000" y="1822704"/>
            <a:ext cx="5105400" cy="304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15900">
              <a:lnSpc>
                <a:spcPct val="100000"/>
              </a:lnSpc>
              <a:spcBef>
                <a:spcPts val="170"/>
              </a:spcBef>
            </a:pP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TRANSMISSION </a:t>
            </a:r>
            <a:r>
              <a:rPr sz="1400" b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SHAFTS---HONDA</a:t>
            </a:r>
            <a:r>
              <a:rPr sz="1400" b="1" spc="-18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b="1" dirty="0">
                <a:solidFill>
                  <a:srgbClr val="FFFFFF"/>
                </a:solidFill>
                <a:latin typeface="Palatino Linotype"/>
                <a:cs typeface="Palatino Linotype"/>
              </a:rPr>
              <a:t>DIESEL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28800" y="2287523"/>
            <a:ext cx="2971799" cy="1598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22704" y="2281427"/>
            <a:ext cx="2985770" cy="1605280"/>
          </a:xfrm>
          <a:custGeom>
            <a:avLst/>
            <a:gdLst/>
            <a:ahLst/>
            <a:cxnLst/>
            <a:rect l="l" t="t" r="r" b="b"/>
            <a:pathLst>
              <a:path w="2985770" h="1605279">
                <a:moveTo>
                  <a:pt x="2985515" y="1604771"/>
                </a:moveTo>
                <a:lnTo>
                  <a:pt x="2985515" y="3047"/>
                </a:lnTo>
                <a:lnTo>
                  <a:pt x="2982467" y="0"/>
                </a:lnTo>
                <a:lnTo>
                  <a:pt x="3047" y="0"/>
                </a:lnTo>
                <a:lnTo>
                  <a:pt x="0" y="3047"/>
                </a:lnTo>
                <a:lnTo>
                  <a:pt x="0" y="1604771"/>
                </a:lnTo>
                <a:lnTo>
                  <a:pt x="6095" y="1604771"/>
                </a:lnTo>
                <a:lnTo>
                  <a:pt x="6095" y="12191"/>
                </a:lnTo>
                <a:lnTo>
                  <a:pt x="13715" y="6095"/>
                </a:lnTo>
                <a:lnTo>
                  <a:pt x="13715" y="12191"/>
                </a:lnTo>
                <a:lnTo>
                  <a:pt x="2971799" y="12191"/>
                </a:lnTo>
                <a:lnTo>
                  <a:pt x="2971799" y="6095"/>
                </a:lnTo>
                <a:lnTo>
                  <a:pt x="2977895" y="12191"/>
                </a:lnTo>
                <a:lnTo>
                  <a:pt x="2977895" y="1604771"/>
                </a:lnTo>
                <a:lnTo>
                  <a:pt x="2985515" y="1604771"/>
                </a:lnTo>
                <a:close/>
              </a:path>
              <a:path w="2985770" h="1605279">
                <a:moveTo>
                  <a:pt x="13715" y="12191"/>
                </a:moveTo>
                <a:lnTo>
                  <a:pt x="13715" y="6095"/>
                </a:lnTo>
                <a:lnTo>
                  <a:pt x="6095" y="12191"/>
                </a:lnTo>
                <a:lnTo>
                  <a:pt x="13715" y="12191"/>
                </a:lnTo>
                <a:close/>
              </a:path>
              <a:path w="2985770" h="1605279">
                <a:moveTo>
                  <a:pt x="13715" y="1604771"/>
                </a:moveTo>
                <a:lnTo>
                  <a:pt x="13715" y="12191"/>
                </a:lnTo>
                <a:lnTo>
                  <a:pt x="6095" y="12191"/>
                </a:lnTo>
                <a:lnTo>
                  <a:pt x="6095" y="1604771"/>
                </a:lnTo>
                <a:lnTo>
                  <a:pt x="13715" y="1604771"/>
                </a:lnTo>
                <a:close/>
              </a:path>
              <a:path w="2985770" h="1605279">
                <a:moveTo>
                  <a:pt x="2977895" y="12191"/>
                </a:moveTo>
                <a:lnTo>
                  <a:pt x="2971799" y="6095"/>
                </a:lnTo>
                <a:lnTo>
                  <a:pt x="2971799" y="12191"/>
                </a:lnTo>
                <a:lnTo>
                  <a:pt x="2977895" y="12191"/>
                </a:lnTo>
                <a:close/>
              </a:path>
              <a:path w="2985770" h="1605279">
                <a:moveTo>
                  <a:pt x="2977895" y="1604771"/>
                </a:moveTo>
                <a:lnTo>
                  <a:pt x="2977895" y="12191"/>
                </a:lnTo>
                <a:lnTo>
                  <a:pt x="2971799" y="12191"/>
                </a:lnTo>
                <a:lnTo>
                  <a:pt x="2971799" y="1604771"/>
                </a:lnTo>
                <a:lnTo>
                  <a:pt x="2977895" y="1604771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63767" y="2439161"/>
            <a:ext cx="3733800" cy="0"/>
          </a:xfrm>
          <a:custGeom>
            <a:avLst/>
            <a:gdLst/>
            <a:ahLst/>
            <a:cxnLst/>
            <a:rect l="l" t="t" r="r" b="b"/>
            <a:pathLst>
              <a:path w="3733800">
                <a:moveTo>
                  <a:pt x="0" y="0"/>
                </a:moveTo>
                <a:lnTo>
                  <a:pt x="3733799" y="0"/>
                </a:lnTo>
              </a:path>
            </a:pathLst>
          </a:custGeom>
          <a:ln w="13715">
            <a:solidFill>
              <a:srgbClr val="7F62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63767" y="3079241"/>
            <a:ext cx="3733800" cy="0"/>
          </a:xfrm>
          <a:custGeom>
            <a:avLst/>
            <a:gdLst/>
            <a:ahLst/>
            <a:cxnLst/>
            <a:rect l="l" t="t" r="r" b="b"/>
            <a:pathLst>
              <a:path w="3733800">
                <a:moveTo>
                  <a:pt x="0" y="0"/>
                </a:moveTo>
                <a:lnTo>
                  <a:pt x="3733799" y="0"/>
                </a:lnTo>
              </a:path>
            </a:pathLst>
          </a:custGeom>
          <a:ln w="13715">
            <a:solidFill>
              <a:srgbClr val="7F62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842505" y="2441477"/>
            <a:ext cx="2439670" cy="57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099"/>
              </a:lnSpc>
            </a:pPr>
            <a:r>
              <a:rPr sz="1800" spc="-5" dirty="0">
                <a:latin typeface="Calibri"/>
                <a:cs typeface="Calibri"/>
              </a:rPr>
              <a:t>Quantity </a:t>
            </a:r>
            <a:r>
              <a:rPr sz="1800" spc="-25" dirty="0">
                <a:latin typeface="Calibri"/>
                <a:cs typeface="Calibri"/>
              </a:rPr>
              <a:t>Mfg. Per </a:t>
            </a:r>
            <a:r>
              <a:rPr sz="1800" spc="-10" dirty="0">
                <a:latin typeface="Calibri"/>
                <a:cs typeface="Calibri"/>
              </a:rPr>
              <a:t>Month</a:t>
            </a:r>
            <a:r>
              <a:rPr sz="1800" spc="-1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:  </a:t>
            </a:r>
            <a:r>
              <a:rPr sz="1800" spc="-5" dirty="0">
                <a:latin typeface="Calibri"/>
                <a:cs typeface="Calibri"/>
              </a:rPr>
              <a:t>14,000</a:t>
            </a:r>
            <a:r>
              <a:rPr sz="1800" spc="-1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79575" y="4640579"/>
            <a:ext cx="4879847" cy="3139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04900" y="4565903"/>
            <a:ext cx="4876800" cy="311150"/>
          </a:xfrm>
          <a:custGeom>
            <a:avLst/>
            <a:gdLst/>
            <a:ahLst/>
            <a:cxnLst/>
            <a:rect l="l" t="t" r="r" b="b"/>
            <a:pathLst>
              <a:path w="4876800" h="311150">
                <a:moveTo>
                  <a:pt x="0" y="0"/>
                </a:moveTo>
                <a:lnTo>
                  <a:pt x="0" y="310895"/>
                </a:lnTo>
                <a:lnTo>
                  <a:pt x="4876799" y="310895"/>
                </a:lnTo>
                <a:lnTo>
                  <a:pt x="487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03960" y="4655820"/>
            <a:ext cx="106679" cy="1203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04900" y="4565903"/>
            <a:ext cx="4876800" cy="31115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15900">
              <a:lnSpc>
                <a:spcPct val="100000"/>
              </a:lnSpc>
              <a:spcBef>
                <a:spcPts val="204"/>
              </a:spcBef>
            </a:pP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TRANSMISSION </a:t>
            </a:r>
            <a:r>
              <a:rPr sz="1400" b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SHAFTS---HONDA</a:t>
            </a:r>
            <a:r>
              <a:rPr sz="1400" b="1" spc="-13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PETROL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57400" y="4948428"/>
            <a:ext cx="2895599" cy="19095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51303" y="4942332"/>
            <a:ext cx="2909570" cy="1923414"/>
          </a:xfrm>
          <a:custGeom>
            <a:avLst/>
            <a:gdLst/>
            <a:ahLst/>
            <a:cxnLst/>
            <a:rect l="l" t="t" r="r" b="b"/>
            <a:pathLst>
              <a:path w="2909570" h="1923415">
                <a:moveTo>
                  <a:pt x="2909315" y="1920239"/>
                </a:moveTo>
                <a:lnTo>
                  <a:pt x="2909315" y="3047"/>
                </a:lnTo>
                <a:lnTo>
                  <a:pt x="2906267" y="0"/>
                </a:lnTo>
                <a:lnTo>
                  <a:pt x="3047" y="0"/>
                </a:lnTo>
                <a:lnTo>
                  <a:pt x="0" y="3047"/>
                </a:lnTo>
                <a:lnTo>
                  <a:pt x="0" y="1920239"/>
                </a:lnTo>
                <a:lnTo>
                  <a:pt x="3047" y="1923287"/>
                </a:lnTo>
                <a:lnTo>
                  <a:pt x="6095" y="1923287"/>
                </a:lnTo>
                <a:lnTo>
                  <a:pt x="6095" y="12191"/>
                </a:lnTo>
                <a:lnTo>
                  <a:pt x="13715" y="6095"/>
                </a:lnTo>
                <a:lnTo>
                  <a:pt x="13715" y="12191"/>
                </a:lnTo>
                <a:lnTo>
                  <a:pt x="2895599" y="12191"/>
                </a:lnTo>
                <a:lnTo>
                  <a:pt x="2895599" y="6095"/>
                </a:lnTo>
                <a:lnTo>
                  <a:pt x="2901695" y="12191"/>
                </a:lnTo>
                <a:lnTo>
                  <a:pt x="2901695" y="1923287"/>
                </a:lnTo>
                <a:lnTo>
                  <a:pt x="2906267" y="1923287"/>
                </a:lnTo>
                <a:lnTo>
                  <a:pt x="2909315" y="1920239"/>
                </a:lnTo>
                <a:close/>
              </a:path>
              <a:path w="2909570" h="1923415">
                <a:moveTo>
                  <a:pt x="13715" y="12191"/>
                </a:moveTo>
                <a:lnTo>
                  <a:pt x="13715" y="6095"/>
                </a:lnTo>
                <a:lnTo>
                  <a:pt x="6095" y="12191"/>
                </a:lnTo>
                <a:lnTo>
                  <a:pt x="13715" y="12191"/>
                </a:lnTo>
                <a:close/>
              </a:path>
              <a:path w="2909570" h="1923415">
                <a:moveTo>
                  <a:pt x="13715" y="1909571"/>
                </a:moveTo>
                <a:lnTo>
                  <a:pt x="13715" y="12191"/>
                </a:lnTo>
                <a:lnTo>
                  <a:pt x="6095" y="12191"/>
                </a:lnTo>
                <a:lnTo>
                  <a:pt x="6095" y="1909571"/>
                </a:lnTo>
                <a:lnTo>
                  <a:pt x="13715" y="1909571"/>
                </a:lnTo>
                <a:close/>
              </a:path>
              <a:path w="2909570" h="1923415">
                <a:moveTo>
                  <a:pt x="2901695" y="1909571"/>
                </a:moveTo>
                <a:lnTo>
                  <a:pt x="6095" y="1909571"/>
                </a:lnTo>
                <a:lnTo>
                  <a:pt x="13715" y="1915667"/>
                </a:lnTo>
                <a:lnTo>
                  <a:pt x="13715" y="1923287"/>
                </a:lnTo>
                <a:lnTo>
                  <a:pt x="2895599" y="1923287"/>
                </a:lnTo>
                <a:lnTo>
                  <a:pt x="2895599" y="1915667"/>
                </a:lnTo>
                <a:lnTo>
                  <a:pt x="2901695" y="1909571"/>
                </a:lnTo>
                <a:close/>
              </a:path>
              <a:path w="2909570" h="1923415">
                <a:moveTo>
                  <a:pt x="13715" y="1923287"/>
                </a:moveTo>
                <a:lnTo>
                  <a:pt x="13715" y="1915667"/>
                </a:lnTo>
                <a:lnTo>
                  <a:pt x="6095" y="1909571"/>
                </a:lnTo>
                <a:lnTo>
                  <a:pt x="6095" y="1923287"/>
                </a:lnTo>
                <a:lnTo>
                  <a:pt x="13715" y="1923287"/>
                </a:lnTo>
                <a:close/>
              </a:path>
              <a:path w="2909570" h="1923415">
                <a:moveTo>
                  <a:pt x="2901695" y="12191"/>
                </a:moveTo>
                <a:lnTo>
                  <a:pt x="2895599" y="6095"/>
                </a:lnTo>
                <a:lnTo>
                  <a:pt x="2895599" y="12191"/>
                </a:lnTo>
                <a:lnTo>
                  <a:pt x="2901695" y="12191"/>
                </a:lnTo>
                <a:close/>
              </a:path>
              <a:path w="2909570" h="1923415">
                <a:moveTo>
                  <a:pt x="2901695" y="1909571"/>
                </a:moveTo>
                <a:lnTo>
                  <a:pt x="2901695" y="12191"/>
                </a:lnTo>
                <a:lnTo>
                  <a:pt x="2895599" y="12191"/>
                </a:lnTo>
                <a:lnTo>
                  <a:pt x="2895599" y="1909571"/>
                </a:lnTo>
                <a:lnTo>
                  <a:pt x="2901695" y="1909571"/>
                </a:lnTo>
                <a:close/>
              </a:path>
              <a:path w="2909570" h="1923415">
                <a:moveTo>
                  <a:pt x="2901695" y="1923287"/>
                </a:moveTo>
                <a:lnTo>
                  <a:pt x="2901695" y="1909571"/>
                </a:lnTo>
                <a:lnTo>
                  <a:pt x="2895599" y="1915667"/>
                </a:lnTo>
                <a:lnTo>
                  <a:pt x="2895599" y="1923287"/>
                </a:lnTo>
                <a:lnTo>
                  <a:pt x="2901695" y="1923287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28800" y="3886200"/>
            <a:ext cx="2971799" cy="4450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2704" y="3886199"/>
            <a:ext cx="2985770" cy="451484"/>
          </a:xfrm>
          <a:custGeom>
            <a:avLst/>
            <a:gdLst/>
            <a:ahLst/>
            <a:cxnLst/>
            <a:rect l="l" t="t" r="r" b="b"/>
            <a:pathLst>
              <a:path w="2985770" h="451485">
                <a:moveTo>
                  <a:pt x="13715" y="437388"/>
                </a:moveTo>
                <a:lnTo>
                  <a:pt x="13715" y="0"/>
                </a:lnTo>
                <a:lnTo>
                  <a:pt x="0" y="0"/>
                </a:lnTo>
                <a:lnTo>
                  <a:pt x="0" y="448056"/>
                </a:lnTo>
                <a:lnTo>
                  <a:pt x="3047" y="451104"/>
                </a:lnTo>
                <a:lnTo>
                  <a:pt x="6095" y="451104"/>
                </a:lnTo>
                <a:lnTo>
                  <a:pt x="6095" y="437388"/>
                </a:lnTo>
                <a:lnTo>
                  <a:pt x="13715" y="437388"/>
                </a:lnTo>
                <a:close/>
              </a:path>
              <a:path w="2985770" h="451485">
                <a:moveTo>
                  <a:pt x="2977895" y="437388"/>
                </a:moveTo>
                <a:lnTo>
                  <a:pt x="6095" y="437388"/>
                </a:lnTo>
                <a:lnTo>
                  <a:pt x="13715" y="445008"/>
                </a:lnTo>
                <a:lnTo>
                  <a:pt x="13715" y="451104"/>
                </a:lnTo>
                <a:lnTo>
                  <a:pt x="2971799" y="451104"/>
                </a:lnTo>
                <a:lnTo>
                  <a:pt x="2971799" y="445008"/>
                </a:lnTo>
                <a:lnTo>
                  <a:pt x="2977895" y="437388"/>
                </a:lnTo>
                <a:close/>
              </a:path>
              <a:path w="2985770" h="451485">
                <a:moveTo>
                  <a:pt x="13715" y="451104"/>
                </a:moveTo>
                <a:lnTo>
                  <a:pt x="13715" y="445008"/>
                </a:lnTo>
                <a:lnTo>
                  <a:pt x="6095" y="437388"/>
                </a:lnTo>
                <a:lnTo>
                  <a:pt x="6095" y="451104"/>
                </a:lnTo>
                <a:lnTo>
                  <a:pt x="13715" y="451104"/>
                </a:lnTo>
                <a:close/>
              </a:path>
              <a:path w="2985770" h="451485">
                <a:moveTo>
                  <a:pt x="2985515" y="448056"/>
                </a:moveTo>
                <a:lnTo>
                  <a:pt x="2985515" y="0"/>
                </a:lnTo>
                <a:lnTo>
                  <a:pt x="2971799" y="0"/>
                </a:lnTo>
                <a:lnTo>
                  <a:pt x="2971799" y="437388"/>
                </a:lnTo>
                <a:lnTo>
                  <a:pt x="2977895" y="437388"/>
                </a:lnTo>
                <a:lnTo>
                  <a:pt x="2977895" y="451104"/>
                </a:lnTo>
                <a:lnTo>
                  <a:pt x="2982467" y="451104"/>
                </a:lnTo>
                <a:lnTo>
                  <a:pt x="2985515" y="448056"/>
                </a:lnTo>
                <a:close/>
              </a:path>
              <a:path w="2985770" h="451485">
                <a:moveTo>
                  <a:pt x="2977895" y="451104"/>
                </a:moveTo>
                <a:lnTo>
                  <a:pt x="2977895" y="437388"/>
                </a:lnTo>
                <a:lnTo>
                  <a:pt x="2971799" y="445008"/>
                </a:lnTo>
                <a:lnTo>
                  <a:pt x="2971799" y="451104"/>
                </a:lnTo>
                <a:lnTo>
                  <a:pt x="2977895" y="451104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34455" y="5258561"/>
            <a:ext cx="3667125" cy="0"/>
          </a:xfrm>
          <a:custGeom>
            <a:avLst/>
            <a:gdLst/>
            <a:ahLst/>
            <a:cxnLst/>
            <a:rect l="l" t="t" r="r" b="b"/>
            <a:pathLst>
              <a:path w="3667125">
                <a:moveTo>
                  <a:pt x="0" y="0"/>
                </a:moveTo>
                <a:lnTo>
                  <a:pt x="3666743" y="0"/>
                </a:lnTo>
              </a:path>
            </a:pathLst>
          </a:custGeom>
          <a:ln w="13715">
            <a:solidFill>
              <a:srgbClr val="7F62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34455" y="5898641"/>
            <a:ext cx="3667125" cy="0"/>
          </a:xfrm>
          <a:custGeom>
            <a:avLst/>
            <a:gdLst/>
            <a:ahLst/>
            <a:cxnLst/>
            <a:rect l="l" t="t" r="r" b="b"/>
            <a:pathLst>
              <a:path w="3667125">
                <a:moveTo>
                  <a:pt x="0" y="0"/>
                </a:moveTo>
                <a:lnTo>
                  <a:pt x="3666743" y="0"/>
                </a:lnTo>
              </a:path>
            </a:pathLst>
          </a:custGeom>
          <a:ln w="13715">
            <a:solidFill>
              <a:srgbClr val="7F62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013193" y="5262400"/>
            <a:ext cx="2390775" cy="57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099"/>
              </a:lnSpc>
            </a:pPr>
            <a:r>
              <a:rPr sz="1800" spc="-5" dirty="0">
                <a:latin typeface="Calibri"/>
                <a:cs typeface="Calibri"/>
              </a:rPr>
              <a:t>Quantity </a:t>
            </a:r>
            <a:r>
              <a:rPr sz="1800" spc="-25" dirty="0">
                <a:latin typeface="Calibri"/>
                <a:cs typeface="Calibri"/>
              </a:rPr>
              <a:t>Mfg. Per</a:t>
            </a:r>
            <a:r>
              <a:rPr sz="1800" spc="-18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Month:  10,000</a:t>
            </a:r>
            <a:r>
              <a:rPr sz="1800" spc="-1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11</a:t>
            </a:fld>
            <a:endParaRPr dirty="0"/>
          </a:p>
        </p:txBody>
      </p:sp>
      <p:sp>
        <p:nvSpPr>
          <p:cNvPr id="25" name="Rectangle 24"/>
          <p:cNvSpPr/>
          <p:nvPr/>
        </p:nvSpPr>
        <p:spPr>
          <a:xfrm>
            <a:off x="8382000" y="457200"/>
            <a:ext cx="6096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9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7160">
              <a:lnSpc>
                <a:spcPct val="100000"/>
              </a:lnSpc>
            </a:pPr>
            <a:r>
              <a:rPr b="1" spc="-5" dirty="0">
                <a:latin typeface="Century Gothic"/>
                <a:cs typeface="Century Gothic"/>
              </a:rPr>
              <a:t>Transmission </a:t>
            </a:r>
            <a:r>
              <a:rPr b="1" dirty="0">
                <a:latin typeface="Century Gothic"/>
                <a:cs typeface="Century Gothic"/>
              </a:rPr>
              <a:t>CAM</a:t>
            </a:r>
            <a:r>
              <a:rPr b="1" spc="-180" dirty="0">
                <a:latin typeface="Century Gothic"/>
                <a:cs typeface="Century Gothic"/>
              </a:rPr>
              <a:t> </a:t>
            </a:r>
            <a:r>
              <a:rPr b="1" spc="-5" dirty="0">
                <a:latin typeface="Century Gothic"/>
                <a:cs typeface="Century Gothic"/>
              </a:rPr>
              <a:t>SHAFT</a:t>
            </a:r>
          </a:p>
        </p:txBody>
      </p:sp>
      <p:sp>
        <p:nvSpPr>
          <p:cNvPr id="9" name="object 9"/>
          <p:cNvSpPr/>
          <p:nvPr/>
        </p:nvSpPr>
        <p:spPr>
          <a:xfrm>
            <a:off x="1220724" y="1897379"/>
            <a:ext cx="6476999" cy="306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3000" y="1822704"/>
            <a:ext cx="6477000" cy="304800"/>
          </a:xfrm>
          <a:custGeom>
            <a:avLst/>
            <a:gdLst/>
            <a:ahLst/>
            <a:cxnLst/>
            <a:rect l="l" t="t" r="r" b="b"/>
            <a:pathLst>
              <a:path w="6477000" h="304800">
                <a:moveTo>
                  <a:pt x="0" y="0"/>
                </a:moveTo>
                <a:lnTo>
                  <a:pt x="0" y="304799"/>
                </a:lnTo>
                <a:lnTo>
                  <a:pt x="6476999" y="304799"/>
                </a:lnTo>
                <a:lnTo>
                  <a:pt x="6476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2060" y="1912620"/>
            <a:ext cx="106679" cy="118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43000" y="1822704"/>
            <a:ext cx="6477000" cy="3048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180"/>
              </a:spcBef>
            </a:pP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SHAFT FOR</a:t>
            </a:r>
            <a:r>
              <a:rPr sz="1400" b="1" spc="-2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b="1" dirty="0">
                <a:solidFill>
                  <a:srgbClr val="FFFFFF"/>
                </a:solidFill>
                <a:latin typeface="Palatino Linotype"/>
                <a:cs typeface="Palatino Linotype"/>
              </a:rPr>
              <a:t>FORD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71600" y="2209800"/>
            <a:ext cx="7010399" cy="1676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65503" y="2203703"/>
            <a:ext cx="7024370" cy="1682750"/>
          </a:xfrm>
          <a:custGeom>
            <a:avLst/>
            <a:gdLst/>
            <a:ahLst/>
            <a:cxnLst/>
            <a:rect l="l" t="t" r="r" b="b"/>
            <a:pathLst>
              <a:path w="7024370" h="1682750">
                <a:moveTo>
                  <a:pt x="7024115" y="1682495"/>
                </a:moveTo>
                <a:lnTo>
                  <a:pt x="7024115" y="3047"/>
                </a:lnTo>
                <a:lnTo>
                  <a:pt x="7021067" y="0"/>
                </a:lnTo>
                <a:lnTo>
                  <a:pt x="3047" y="0"/>
                </a:lnTo>
                <a:lnTo>
                  <a:pt x="0" y="3047"/>
                </a:lnTo>
                <a:lnTo>
                  <a:pt x="0" y="1682495"/>
                </a:lnTo>
                <a:lnTo>
                  <a:pt x="6095" y="1682495"/>
                </a:lnTo>
                <a:lnTo>
                  <a:pt x="6095" y="13715"/>
                </a:lnTo>
                <a:lnTo>
                  <a:pt x="13715" y="6095"/>
                </a:lnTo>
                <a:lnTo>
                  <a:pt x="13715" y="13715"/>
                </a:lnTo>
                <a:lnTo>
                  <a:pt x="7010399" y="13715"/>
                </a:lnTo>
                <a:lnTo>
                  <a:pt x="7010399" y="6095"/>
                </a:lnTo>
                <a:lnTo>
                  <a:pt x="7016495" y="13715"/>
                </a:lnTo>
                <a:lnTo>
                  <a:pt x="7016495" y="1682495"/>
                </a:lnTo>
                <a:lnTo>
                  <a:pt x="7024115" y="1682495"/>
                </a:lnTo>
                <a:close/>
              </a:path>
              <a:path w="7024370" h="1682750">
                <a:moveTo>
                  <a:pt x="13715" y="13715"/>
                </a:moveTo>
                <a:lnTo>
                  <a:pt x="13715" y="6095"/>
                </a:lnTo>
                <a:lnTo>
                  <a:pt x="6095" y="13715"/>
                </a:lnTo>
                <a:lnTo>
                  <a:pt x="13715" y="13715"/>
                </a:lnTo>
                <a:close/>
              </a:path>
              <a:path w="7024370" h="1682750">
                <a:moveTo>
                  <a:pt x="13715" y="1682495"/>
                </a:moveTo>
                <a:lnTo>
                  <a:pt x="13715" y="13715"/>
                </a:lnTo>
                <a:lnTo>
                  <a:pt x="6095" y="13715"/>
                </a:lnTo>
                <a:lnTo>
                  <a:pt x="6095" y="1682495"/>
                </a:lnTo>
                <a:lnTo>
                  <a:pt x="13715" y="1682495"/>
                </a:lnTo>
                <a:close/>
              </a:path>
              <a:path w="7024370" h="1682750">
                <a:moveTo>
                  <a:pt x="7016495" y="13715"/>
                </a:moveTo>
                <a:lnTo>
                  <a:pt x="7010399" y="6095"/>
                </a:lnTo>
                <a:lnTo>
                  <a:pt x="7010399" y="13715"/>
                </a:lnTo>
                <a:lnTo>
                  <a:pt x="7016495" y="13715"/>
                </a:lnTo>
                <a:close/>
              </a:path>
              <a:path w="7024370" h="1682750">
                <a:moveTo>
                  <a:pt x="7016495" y="1682495"/>
                </a:moveTo>
                <a:lnTo>
                  <a:pt x="7016495" y="13715"/>
                </a:lnTo>
                <a:lnTo>
                  <a:pt x="7010399" y="13715"/>
                </a:lnTo>
                <a:lnTo>
                  <a:pt x="7010399" y="1682495"/>
                </a:lnTo>
                <a:lnTo>
                  <a:pt x="7016495" y="1682495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35807" y="2654807"/>
            <a:ext cx="1702435" cy="1016635"/>
          </a:xfrm>
          <a:custGeom>
            <a:avLst/>
            <a:gdLst/>
            <a:ahLst/>
            <a:cxnLst/>
            <a:rect l="l" t="t" r="r" b="b"/>
            <a:pathLst>
              <a:path w="1702435" h="1016635">
                <a:moveTo>
                  <a:pt x="1702307" y="516635"/>
                </a:moveTo>
                <a:lnTo>
                  <a:pt x="1702307" y="507491"/>
                </a:lnTo>
                <a:lnTo>
                  <a:pt x="1700783" y="480059"/>
                </a:lnTo>
                <a:lnTo>
                  <a:pt x="1693163" y="437387"/>
                </a:lnTo>
                <a:lnTo>
                  <a:pt x="1680971" y="394715"/>
                </a:lnTo>
                <a:lnTo>
                  <a:pt x="1662683" y="355091"/>
                </a:lnTo>
                <a:lnTo>
                  <a:pt x="1638299" y="315467"/>
                </a:lnTo>
                <a:lnTo>
                  <a:pt x="1609343" y="277367"/>
                </a:lnTo>
                <a:lnTo>
                  <a:pt x="1583435" y="248411"/>
                </a:lnTo>
                <a:lnTo>
                  <a:pt x="1554479" y="220979"/>
                </a:lnTo>
                <a:lnTo>
                  <a:pt x="1522475" y="195071"/>
                </a:lnTo>
                <a:lnTo>
                  <a:pt x="1487423" y="170687"/>
                </a:lnTo>
                <a:lnTo>
                  <a:pt x="1449323" y="146303"/>
                </a:lnTo>
                <a:lnTo>
                  <a:pt x="1409699" y="124967"/>
                </a:lnTo>
                <a:lnTo>
                  <a:pt x="1368551" y="105155"/>
                </a:lnTo>
                <a:lnTo>
                  <a:pt x="1324355" y="85343"/>
                </a:lnTo>
                <a:lnTo>
                  <a:pt x="1278635" y="68579"/>
                </a:lnTo>
                <a:lnTo>
                  <a:pt x="1229867" y="53339"/>
                </a:lnTo>
                <a:lnTo>
                  <a:pt x="1155191" y="33527"/>
                </a:lnTo>
                <a:lnTo>
                  <a:pt x="1115567" y="24383"/>
                </a:lnTo>
                <a:lnTo>
                  <a:pt x="1075943" y="18287"/>
                </a:lnTo>
                <a:lnTo>
                  <a:pt x="1034795" y="12191"/>
                </a:lnTo>
                <a:lnTo>
                  <a:pt x="993647" y="7619"/>
                </a:lnTo>
                <a:lnTo>
                  <a:pt x="950975" y="3047"/>
                </a:lnTo>
                <a:lnTo>
                  <a:pt x="865631" y="0"/>
                </a:lnTo>
                <a:lnTo>
                  <a:pt x="821435" y="0"/>
                </a:lnTo>
                <a:lnTo>
                  <a:pt x="778763" y="1523"/>
                </a:lnTo>
                <a:lnTo>
                  <a:pt x="736091" y="4571"/>
                </a:lnTo>
                <a:lnTo>
                  <a:pt x="653795" y="13715"/>
                </a:lnTo>
                <a:lnTo>
                  <a:pt x="612647" y="19811"/>
                </a:lnTo>
                <a:lnTo>
                  <a:pt x="573023" y="27431"/>
                </a:lnTo>
                <a:lnTo>
                  <a:pt x="496823" y="45719"/>
                </a:lnTo>
                <a:lnTo>
                  <a:pt x="448055" y="60959"/>
                </a:lnTo>
                <a:lnTo>
                  <a:pt x="400811" y="77723"/>
                </a:lnTo>
                <a:lnTo>
                  <a:pt x="355091" y="94487"/>
                </a:lnTo>
                <a:lnTo>
                  <a:pt x="312419" y="114299"/>
                </a:lnTo>
                <a:lnTo>
                  <a:pt x="271271" y="135635"/>
                </a:lnTo>
                <a:lnTo>
                  <a:pt x="233171" y="158495"/>
                </a:lnTo>
                <a:lnTo>
                  <a:pt x="196595" y="182879"/>
                </a:lnTo>
                <a:lnTo>
                  <a:pt x="163067" y="208787"/>
                </a:lnTo>
                <a:lnTo>
                  <a:pt x="132587" y="236219"/>
                </a:lnTo>
                <a:lnTo>
                  <a:pt x="103631" y="263651"/>
                </a:lnTo>
                <a:lnTo>
                  <a:pt x="73151" y="300227"/>
                </a:lnTo>
                <a:lnTo>
                  <a:pt x="47243" y="339851"/>
                </a:lnTo>
                <a:lnTo>
                  <a:pt x="27431" y="379475"/>
                </a:lnTo>
                <a:lnTo>
                  <a:pt x="12191" y="422147"/>
                </a:lnTo>
                <a:lnTo>
                  <a:pt x="3047" y="464819"/>
                </a:lnTo>
                <a:lnTo>
                  <a:pt x="0" y="509015"/>
                </a:lnTo>
                <a:lnTo>
                  <a:pt x="1523" y="534923"/>
                </a:lnTo>
                <a:lnTo>
                  <a:pt x="9143" y="579119"/>
                </a:lnTo>
                <a:lnTo>
                  <a:pt x="21335" y="621791"/>
                </a:lnTo>
                <a:lnTo>
                  <a:pt x="25907" y="631697"/>
                </a:lnTo>
                <a:lnTo>
                  <a:pt x="25907" y="507491"/>
                </a:lnTo>
                <a:lnTo>
                  <a:pt x="28955" y="466343"/>
                </a:lnTo>
                <a:lnTo>
                  <a:pt x="36575" y="426719"/>
                </a:lnTo>
                <a:lnTo>
                  <a:pt x="51815" y="388619"/>
                </a:lnTo>
                <a:lnTo>
                  <a:pt x="70103" y="352043"/>
                </a:lnTo>
                <a:lnTo>
                  <a:pt x="94487" y="315467"/>
                </a:lnTo>
                <a:lnTo>
                  <a:pt x="123443" y="280415"/>
                </a:lnTo>
                <a:lnTo>
                  <a:pt x="150875" y="252983"/>
                </a:lnTo>
                <a:lnTo>
                  <a:pt x="179831" y="227075"/>
                </a:lnTo>
                <a:lnTo>
                  <a:pt x="211835" y="202691"/>
                </a:lnTo>
                <a:lnTo>
                  <a:pt x="246887" y="179831"/>
                </a:lnTo>
                <a:lnTo>
                  <a:pt x="283463" y="158495"/>
                </a:lnTo>
                <a:lnTo>
                  <a:pt x="323087" y="137159"/>
                </a:lnTo>
                <a:lnTo>
                  <a:pt x="365759" y="118871"/>
                </a:lnTo>
                <a:lnTo>
                  <a:pt x="409955" y="100583"/>
                </a:lnTo>
                <a:lnTo>
                  <a:pt x="455675" y="85343"/>
                </a:lnTo>
                <a:lnTo>
                  <a:pt x="502919" y="70103"/>
                </a:lnTo>
                <a:lnTo>
                  <a:pt x="541019" y="60959"/>
                </a:lnTo>
                <a:lnTo>
                  <a:pt x="617219" y="45719"/>
                </a:lnTo>
                <a:lnTo>
                  <a:pt x="656843" y="39623"/>
                </a:lnTo>
                <a:lnTo>
                  <a:pt x="697991" y="33527"/>
                </a:lnTo>
                <a:lnTo>
                  <a:pt x="780287" y="27431"/>
                </a:lnTo>
                <a:lnTo>
                  <a:pt x="822959" y="25907"/>
                </a:lnTo>
                <a:lnTo>
                  <a:pt x="865631" y="25907"/>
                </a:lnTo>
                <a:lnTo>
                  <a:pt x="908303" y="27431"/>
                </a:lnTo>
                <a:lnTo>
                  <a:pt x="949451" y="28955"/>
                </a:lnTo>
                <a:lnTo>
                  <a:pt x="992123" y="32003"/>
                </a:lnTo>
                <a:lnTo>
                  <a:pt x="1031747" y="36575"/>
                </a:lnTo>
                <a:lnTo>
                  <a:pt x="1071371" y="42671"/>
                </a:lnTo>
                <a:lnTo>
                  <a:pt x="1110995" y="50291"/>
                </a:lnTo>
                <a:lnTo>
                  <a:pt x="1149095" y="57911"/>
                </a:lnTo>
                <a:lnTo>
                  <a:pt x="1187195" y="67055"/>
                </a:lnTo>
                <a:lnTo>
                  <a:pt x="1271015" y="92963"/>
                </a:lnTo>
                <a:lnTo>
                  <a:pt x="1315211" y="109727"/>
                </a:lnTo>
                <a:lnTo>
                  <a:pt x="1357883" y="128015"/>
                </a:lnTo>
                <a:lnTo>
                  <a:pt x="1399031" y="147827"/>
                </a:lnTo>
                <a:lnTo>
                  <a:pt x="1437131" y="169163"/>
                </a:lnTo>
                <a:lnTo>
                  <a:pt x="1473707" y="192023"/>
                </a:lnTo>
                <a:lnTo>
                  <a:pt x="1507235" y="216407"/>
                </a:lnTo>
                <a:lnTo>
                  <a:pt x="1537715" y="240791"/>
                </a:lnTo>
                <a:lnTo>
                  <a:pt x="1566671" y="268223"/>
                </a:lnTo>
                <a:lnTo>
                  <a:pt x="1618487" y="330707"/>
                </a:lnTo>
                <a:lnTo>
                  <a:pt x="1641347" y="367283"/>
                </a:lnTo>
                <a:lnTo>
                  <a:pt x="1658111" y="405383"/>
                </a:lnTo>
                <a:lnTo>
                  <a:pt x="1668779" y="445007"/>
                </a:lnTo>
                <a:lnTo>
                  <a:pt x="1676399" y="484631"/>
                </a:lnTo>
                <a:lnTo>
                  <a:pt x="1676399" y="632307"/>
                </a:lnTo>
                <a:lnTo>
                  <a:pt x="1687067" y="603503"/>
                </a:lnTo>
                <a:lnTo>
                  <a:pt x="1697735" y="560831"/>
                </a:lnTo>
                <a:lnTo>
                  <a:pt x="1702307" y="516635"/>
                </a:lnTo>
                <a:close/>
              </a:path>
              <a:path w="1702435" h="1016635">
                <a:moveTo>
                  <a:pt x="1676399" y="632307"/>
                </a:moveTo>
                <a:lnTo>
                  <a:pt x="1676399" y="516635"/>
                </a:lnTo>
                <a:lnTo>
                  <a:pt x="1671827" y="557783"/>
                </a:lnTo>
                <a:lnTo>
                  <a:pt x="1662683" y="597407"/>
                </a:lnTo>
                <a:lnTo>
                  <a:pt x="1647443" y="635507"/>
                </a:lnTo>
                <a:lnTo>
                  <a:pt x="1627631" y="672083"/>
                </a:lnTo>
                <a:lnTo>
                  <a:pt x="1601723" y="708659"/>
                </a:lnTo>
                <a:lnTo>
                  <a:pt x="1571243" y="743711"/>
                </a:lnTo>
                <a:lnTo>
                  <a:pt x="1514855" y="795527"/>
                </a:lnTo>
                <a:lnTo>
                  <a:pt x="1481327" y="818387"/>
                </a:lnTo>
                <a:lnTo>
                  <a:pt x="1446275" y="842771"/>
                </a:lnTo>
                <a:lnTo>
                  <a:pt x="1408175" y="864107"/>
                </a:lnTo>
                <a:lnTo>
                  <a:pt x="1368551" y="883919"/>
                </a:lnTo>
                <a:lnTo>
                  <a:pt x="1325879" y="902207"/>
                </a:lnTo>
                <a:lnTo>
                  <a:pt x="1281683" y="920495"/>
                </a:lnTo>
                <a:lnTo>
                  <a:pt x="1234439" y="935735"/>
                </a:lnTo>
                <a:lnTo>
                  <a:pt x="1185671" y="949451"/>
                </a:lnTo>
                <a:lnTo>
                  <a:pt x="1110995" y="966215"/>
                </a:lnTo>
                <a:lnTo>
                  <a:pt x="1071371" y="973835"/>
                </a:lnTo>
                <a:lnTo>
                  <a:pt x="1031747" y="978407"/>
                </a:lnTo>
                <a:lnTo>
                  <a:pt x="990599" y="984503"/>
                </a:lnTo>
                <a:lnTo>
                  <a:pt x="949451" y="987551"/>
                </a:lnTo>
                <a:lnTo>
                  <a:pt x="908303" y="989075"/>
                </a:lnTo>
                <a:lnTo>
                  <a:pt x="865631" y="990599"/>
                </a:lnTo>
                <a:lnTo>
                  <a:pt x="836675" y="990599"/>
                </a:lnTo>
                <a:lnTo>
                  <a:pt x="751331" y="987551"/>
                </a:lnTo>
                <a:lnTo>
                  <a:pt x="710183" y="984503"/>
                </a:lnTo>
                <a:lnTo>
                  <a:pt x="670559" y="978407"/>
                </a:lnTo>
                <a:lnTo>
                  <a:pt x="629411" y="973835"/>
                </a:lnTo>
                <a:lnTo>
                  <a:pt x="553211" y="958595"/>
                </a:lnTo>
                <a:lnTo>
                  <a:pt x="515111" y="949451"/>
                </a:lnTo>
                <a:lnTo>
                  <a:pt x="431291" y="923543"/>
                </a:lnTo>
                <a:lnTo>
                  <a:pt x="387095" y="906779"/>
                </a:lnTo>
                <a:lnTo>
                  <a:pt x="344423" y="888491"/>
                </a:lnTo>
                <a:lnTo>
                  <a:pt x="303275" y="868679"/>
                </a:lnTo>
                <a:lnTo>
                  <a:pt x="265175" y="847343"/>
                </a:lnTo>
                <a:lnTo>
                  <a:pt x="228599" y="824483"/>
                </a:lnTo>
                <a:lnTo>
                  <a:pt x="195071" y="800099"/>
                </a:lnTo>
                <a:lnTo>
                  <a:pt x="164591" y="775715"/>
                </a:lnTo>
                <a:lnTo>
                  <a:pt x="135635" y="748283"/>
                </a:lnTo>
                <a:lnTo>
                  <a:pt x="83819" y="685799"/>
                </a:lnTo>
                <a:lnTo>
                  <a:pt x="60959" y="649223"/>
                </a:lnTo>
                <a:lnTo>
                  <a:pt x="44195" y="611123"/>
                </a:lnTo>
                <a:lnTo>
                  <a:pt x="32003" y="571499"/>
                </a:lnTo>
                <a:lnTo>
                  <a:pt x="25907" y="531875"/>
                </a:lnTo>
                <a:lnTo>
                  <a:pt x="25907" y="631697"/>
                </a:lnTo>
                <a:lnTo>
                  <a:pt x="64007" y="701039"/>
                </a:lnTo>
                <a:lnTo>
                  <a:pt x="91439" y="739139"/>
                </a:lnTo>
                <a:lnTo>
                  <a:pt x="118871" y="768095"/>
                </a:lnTo>
                <a:lnTo>
                  <a:pt x="147827" y="795527"/>
                </a:lnTo>
                <a:lnTo>
                  <a:pt x="179831" y="821435"/>
                </a:lnTo>
                <a:lnTo>
                  <a:pt x="214883" y="845819"/>
                </a:lnTo>
                <a:lnTo>
                  <a:pt x="252983" y="870203"/>
                </a:lnTo>
                <a:lnTo>
                  <a:pt x="292607" y="891539"/>
                </a:lnTo>
                <a:lnTo>
                  <a:pt x="333755" y="911351"/>
                </a:lnTo>
                <a:lnTo>
                  <a:pt x="377951" y="931163"/>
                </a:lnTo>
                <a:lnTo>
                  <a:pt x="423671" y="947927"/>
                </a:lnTo>
                <a:lnTo>
                  <a:pt x="472439" y="963167"/>
                </a:lnTo>
                <a:lnTo>
                  <a:pt x="547115" y="982979"/>
                </a:lnTo>
                <a:lnTo>
                  <a:pt x="626363" y="998219"/>
                </a:lnTo>
                <a:lnTo>
                  <a:pt x="667511" y="1004315"/>
                </a:lnTo>
                <a:lnTo>
                  <a:pt x="708659" y="1008887"/>
                </a:lnTo>
                <a:lnTo>
                  <a:pt x="751331" y="1013459"/>
                </a:lnTo>
                <a:lnTo>
                  <a:pt x="836675" y="1016507"/>
                </a:lnTo>
                <a:lnTo>
                  <a:pt x="865631" y="1016507"/>
                </a:lnTo>
                <a:lnTo>
                  <a:pt x="909827" y="1014983"/>
                </a:lnTo>
                <a:lnTo>
                  <a:pt x="952499" y="1011935"/>
                </a:lnTo>
                <a:lnTo>
                  <a:pt x="993647" y="1008887"/>
                </a:lnTo>
                <a:lnTo>
                  <a:pt x="1034795" y="1004315"/>
                </a:lnTo>
                <a:lnTo>
                  <a:pt x="1075943" y="998219"/>
                </a:lnTo>
                <a:lnTo>
                  <a:pt x="1155191" y="982979"/>
                </a:lnTo>
                <a:lnTo>
                  <a:pt x="1193291" y="973835"/>
                </a:lnTo>
                <a:lnTo>
                  <a:pt x="1242059" y="960119"/>
                </a:lnTo>
                <a:lnTo>
                  <a:pt x="1290827" y="943355"/>
                </a:lnTo>
                <a:lnTo>
                  <a:pt x="1336547" y="926591"/>
                </a:lnTo>
                <a:lnTo>
                  <a:pt x="1379219" y="906779"/>
                </a:lnTo>
                <a:lnTo>
                  <a:pt x="1420367" y="885443"/>
                </a:lnTo>
                <a:lnTo>
                  <a:pt x="1459991" y="864107"/>
                </a:lnTo>
                <a:lnTo>
                  <a:pt x="1496567" y="839723"/>
                </a:lnTo>
                <a:lnTo>
                  <a:pt x="1531619" y="813815"/>
                </a:lnTo>
                <a:lnTo>
                  <a:pt x="1562099" y="787907"/>
                </a:lnTo>
                <a:lnTo>
                  <a:pt x="1591055" y="758951"/>
                </a:lnTo>
                <a:lnTo>
                  <a:pt x="1623059" y="722375"/>
                </a:lnTo>
                <a:lnTo>
                  <a:pt x="1648967" y="684275"/>
                </a:lnTo>
                <a:lnTo>
                  <a:pt x="1671827" y="644651"/>
                </a:lnTo>
                <a:lnTo>
                  <a:pt x="1676399" y="63230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24300" y="3692651"/>
            <a:ext cx="225425" cy="193675"/>
          </a:xfrm>
          <a:custGeom>
            <a:avLst/>
            <a:gdLst/>
            <a:ahLst/>
            <a:cxnLst/>
            <a:rect l="l" t="t" r="r" b="b"/>
            <a:pathLst>
              <a:path w="225425" h="193675">
                <a:moveTo>
                  <a:pt x="225325" y="193547"/>
                </a:moveTo>
                <a:lnTo>
                  <a:pt x="24383" y="6095"/>
                </a:lnTo>
                <a:lnTo>
                  <a:pt x="0" y="0"/>
                </a:lnTo>
                <a:lnTo>
                  <a:pt x="6095" y="24383"/>
                </a:lnTo>
                <a:lnTo>
                  <a:pt x="187415" y="193547"/>
                </a:lnTo>
                <a:lnTo>
                  <a:pt x="225325" y="193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86200" y="3657600"/>
            <a:ext cx="58419" cy="116205"/>
          </a:xfrm>
          <a:custGeom>
            <a:avLst/>
            <a:gdLst/>
            <a:ahLst/>
            <a:cxnLst/>
            <a:rect l="l" t="t" r="r" b="b"/>
            <a:pathLst>
              <a:path w="58420" h="116204">
                <a:moveTo>
                  <a:pt x="35051" y="9143"/>
                </a:moveTo>
                <a:lnTo>
                  <a:pt x="0" y="0"/>
                </a:lnTo>
                <a:lnTo>
                  <a:pt x="10667" y="35559"/>
                </a:lnTo>
                <a:lnTo>
                  <a:pt x="10667" y="27431"/>
                </a:lnTo>
                <a:lnTo>
                  <a:pt x="27431" y="9143"/>
                </a:lnTo>
                <a:lnTo>
                  <a:pt x="35051" y="9143"/>
                </a:lnTo>
                <a:close/>
              </a:path>
              <a:path w="58420" h="116204">
                <a:moveTo>
                  <a:pt x="57911" y="105155"/>
                </a:moveTo>
                <a:lnTo>
                  <a:pt x="56387" y="99059"/>
                </a:lnTo>
                <a:lnTo>
                  <a:pt x="44195" y="59435"/>
                </a:lnTo>
                <a:lnTo>
                  <a:pt x="10667" y="27431"/>
                </a:lnTo>
                <a:lnTo>
                  <a:pt x="10667" y="35559"/>
                </a:lnTo>
                <a:lnTo>
                  <a:pt x="32003" y="106679"/>
                </a:lnTo>
                <a:lnTo>
                  <a:pt x="35051" y="112775"/>
                </a:lnTo>
                <a:lnTo>
                  <a:pt x="41147" y="115823"/>
                </a:lnTo>
                <a:lnTo>
                  <a:pt x="54863" y="112775"/>
                </a:lnTo>
                <a:lnTo>
                  <a:pt x="57911" y="1051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96867" y="3666744"/>
            <a:ext cx="33655" cy="50800"/>
          </a:xfrm>
          <a:custGeom>
            <a:avLst/>
            <a:gdLst/>
            <a:ahLst/>
            <a:cxnLst/>
            <a:rect l="l" t="t" r="r" b="b"/>
            <a:pathLst>
              <a:path w="33654" h="50800">
                <a:moveTo>
                  <a:pt x="22859" y="4571"/>
                </a:moveTo>
                <a:lnTo>
                  <a:pt x="16763" y="0"/>
                </a:lnTo>
                <a:lnTo>
                  <a:pt x="0" y="18287"/>
                </a:lnTo>
                <a:lnTo>
                  <a:pt x="6095" y="24106"/>
                </a:lnTo>
                <a:lnTo>
                  <a:pt x="6095" y="21335"/>
                </a:lnTo>
                <a:lnTo>
                  <a:pt x="21335" y="4571"/>
                </a:lnTo>
                <a:lnTo>
                  <a:pt x="22859" y="4571"/>
                </a:lnTo>
                <a:close/>
              </a:path>
              <a:path w="33654" h="50800">
                <a:moveTo>
                  <a:pt x="33527" y="50291"/>
                </a:moveTo>
                <a:lnTo>
                  <a:pt x="27431" y="25907"/>
                </a:lnTo>
                <a:lnTo>
                  <a:pt x="6095" y="21335"/>
                </a:lnTo>
                <a:lnTo>
                  <a:pt x="6095" y="24106"/>
                </a:lnTo>
                <a:lnTo>
                  <a:pt x="33527" y="502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13632" y="3666744"/>
            <a:ext cx="91440" cy="43180"/>
          </a:xfrm>
          <a:custGeom>
            <a:avLst/>
            <a:gdLst/>
            <a:ahLst/>
            <a:cxnLst/>
            <a:rect l="l" t="t" r="r" b="b"/>
            <a:pathLst>
              <a:path w="91439" h="43179">
                <a:moveTo>
                  <a:pt x="91439" y="24383"/>
                </a:moveTo>
                <a:lnTo>
                  <a:pt x="86867" y="16763"/>
                </a:lnTo>
                <a:lnTo>
                  <a:pt x="7619" y="0"/>
                </a:lnTo>
                <a:lnTo>
                  <a:pt x="0" y="0"/>
                </a:lnTo>
                <a:lnTo>
                  <a:pt x="35051" y="32003"/>
                </a:lnTo>
                <a:lnTo>
                  <a:pt x="82295" y="42671"/>
                </a:lnTo>
                <a:lnTo>
                  <a:pt x="88391" y="38099"/>
                </a:lnTo>
                <a:lnTo>
                  <a:pt x="91439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18203" y="3671315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79" h="27939">
                <a:moveTo>
                  <a:pt x="30479" y="27431"/>
                </a:moveTo>
                <a:lnTo>
                  <a:pt x="1523" y="0"/>
                </a:lnTo>
                <a:lnTo>
                  <a:pt x="0" y="0"/>
                </a:lnTo>
                <a:lnTo>
                  <a:pt x="6095" y="21335"/>
                </a:lnTo>
                <a:lnTo>
                  <a:pt x="30479" y="274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02964" y="367131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21335" y="21335"/>
                </a:moveTo>
                <a:lnTo>
                  <a:pt x="15239" y="0"/>
                </a:lnTo>
                <a:lnTo>
                  <a:pt x="0" y="16763"/>
                </a:lnTo>
                <a:lnTo>
                  <a:pt x="21335" y="21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71600" y="3886200"/>
            <a:ext cx="7010399" cy="3093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65503" y="3886199"/>
            <a:ext cx="7024370" cy="315595"/>
          </a:xfrm>
          <a:custGeom>
            <a:avLst/>
            <a:gdLst/>
            <a:ahLst/>
            <a:cxnLst/>
            <a:rect l="l" t="t" r="r" b="b"/>
            <a:pathLst>
              <a:path w="7024370" h="315595">
                <a:moveTo>
                  <a:pt x="13715" y="303276"/>
                </a:moveTo>
                <a:lnTo>
                  <a:pt x="13715" y="0"/>
                </a:lnTo>
                <a:lnTo>
                  <a:pt x="0" y="0"/>
                </a:lnTo>
                <a:lnTo>
                  <a:pt x="0" y="313944"/>
                </a:lnTo>
                <a:lnTo>
                  <a:pt x="3047" y="315468"/>
                </a:lnTo>
                <a:lnTo>
                  <a:pt x="6095" y="315468"/>
                </a:lnTo>
                <a:lnTo>
                  <a:pt x="6095" y="303276"/>
                </a:lnTo>
                <a:lnTo>
                  <a:pt x="13715" y="303276"/>
                </a:lnTo>
                <a:close/>
              </a:path>
              <a:path w="7024370" h="315595">
                <a:moveTo>
                  <a:pt x="7016495" y="303276"/>
                </a:moveTo>
                <a:lnTo>
                  <a:pt x="6095" y="303276"/>
                </a:lnTo>
                <a:lnTo>
                  <a:pt x="13715" y="309372"/>
                </a:lnTo>
                <a:lnTo>
                  <a:pt x="13715" y="315468"/>
                </a:lnTo>
                <a:lnTo>
                  <a:pt x="7010399" y="315468"/>
                </a:lnTo>
                <a:lnTo>
                  <a:pt x="7010399" y="309372"/>
                </a:lnTo>
                <a:lnTo>
                  <a:pt x="7016495" y="303276"/>
                </a:lnTo>
                <a:close/>
              </a:path>
              <a:path w="7024370" h="315595">
                <a:moveTo>
                  <a:pt x="13715" y="315468"/>
                </a:moveTo>
                <a:lnTo>
                  <a:pt x="13715" y="309372"/>
                </a:lnTo>
                <a:lnTo>
                  <a:pt x="6095" y="303276"/>
                </a:lnTo>
                <a:lnTo>
                  <a:pt x="6095" y="315468"/>
                </a:lnTo>
                <a:lnTo>
                  <a:pt x="13715" y="315468"/>
                </a:lnTo>
                <a:close/>
              </a:path>
              <a:path w="7024370" h="315595">
                <a:moveTo>
                  <a:pt x="7024115" y="313944"/>
                </a:moveTo>
                <a:lnTo>
                  <a:pt x="7024115" y="0"/>
                </a:lnTo>
                <a:lnTo>
                  <a:pt x="7010399" y="0"/>
                </a:lnTo>
                <a:lnTo>
                  <a:pt x="7010399" y="303276"/>
                </a:lnTo>
                <a:lnTo>
                  <a:pt x="7016495" y="303276"/>
                </a:lnTo>
                <a:lnTo>
                  <a:pt x="7016495" y="315468"/>
                </a:lnTo>
                <a:lnTo>
                  <a:pt x="7021067" y="315468"/>
                </a:lnTo>
                <a:lnTo>
                  <a:pt x="7024115" y="313944"/>
                </a:lnTo>
                <a:close/>
              </a:path>
              <a:path w="7024370" h="315595">
                <a:moveTo>
                  <a:pt x="7016495" y="315468"/>
                </a:moveTo>
                <a:lnTo>
                  <a:pt x="7016495" y="303276"/>
                </a:lnTo>
                <a:lnTo>
                  <a:pt x="7010399" y="309372"/>
                </a:lnTo>
                <a:lnTo>
                  <a:pt x="7010399" y="315468"/>
                </a:lnTo>
                <a:lnTo>
                  <a:pt x="7016495" y="315468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23132" y="4713732"/>
            <a:ext cx="2613660" cy="485140"/>
          </a:xfrm>
          <a:custGeom>
            <a:avLst/>
            <a:gdLst/>
            <a:ahLst/>
            <a:cxnLst/>
            <a:rect l="l" t="t" r="r" b="b"/>
            <a:pathLst>
              <a:path w="2613660" h="485139">
                <a:moveTo>
                  <a:pt x="2613659" y="480059"/>
                </a:moveTo>
                <a:lnTo>
                  <a:pt x="2613659" y="4571"/>
                </a:lnTo>
                <a:lnTo>
                  <a:pt x="2607563" y="0"/>
                </a:lnTo>
                <a:lnTo>
                  <a:pt x="4571" y="0"/>
                </a:lnTo>
                <a:lnTo>
                  <a:pt x="0" y="4571"/>
                </a:lnTo>
                <a:lnTo>
                  <a:pt x="0" y="480059"/>
                </a:lnTo>
                <a:lnTo>
                  <a:pt x="4571" y="484631"/>
                </a:lnTo>
                <a:lnTo>
                  <a:pt x="10667" y="484631"/>
                </a:lnTo>
                <a:lnTo>
                  <a:pt x="10667" y="22859"/>
                </a:lnTo>
                <a:lnTo>
                  <a:pt x="22859" y="10667"/>
                </a:lnTo>
                <a:lnTo>
                  <a:pt x="22859" y="22859"/>
                </a:lnTo>
                <a:lnTo>
                  <a:pt x="2590799" y="22859"/>
                </a:lnTo>
                <a:lnTo>
                  <a:pt x="2590799" y="10667"/>
                </a:lnTo>
                <a:lnTo>
                  <a:pt x="2601467" y="22859"/>
                </a:lnTo>
                <a:lnTo>
                  <a:pt x="2601467" y="484631"/>
                </a:lnTo>
                <a:lnTo>
                  <a:pt x="2607563" y="484631"/>
                </a:lnTo>
                <a:lnTo>
                  <a:pt x="2613659" y="480059"/>
                </a:lnTo>
                <a:close/>
              </a:path>
              <a:path w="2613660" h="485139">
                <a:moveTo>
                  <a:pt x="22859" y="22859"/>
                </a:moveTo>
                <a:lnTo>
                  <a:pt x="22859" y="10667"/>
                </a:lnTo>
                <a:lnTo>
                  <a:pt x="10667" y="22859"/>
                </a:lnTo>
                <a:lnTo>
                  <a:pt x="22859" y="22859"/>
                </a:lnTo>
                <a:close/>
              </a:path>
              <a:path w="2613660" h="485139">
                <a:moveTo>
                  <a:pt x="22859" y="461771"/>
                </a:moveTo>
                <a:lnTo>
                  <a:pt x="22859" y="22859"/>
                </a:lnTo>
                <a:lnTo>
                  <a:pt x="10667" y="22859"/>
                </a:lnTo>
                <a:lnTo>
                  <a:pt x="10667" y="461771"/>
                </a:lnTo>
                <a:lnTo>
                  <a:pt x="22859" y="461771"/>
                </a:lnTo>
                <a:close/>
              </a:path>
              <a:path w="2613660" h="485139">
                <a:moveTo>
                  <a:pt x="2601467" y="461771"/>
                </a:moveTo>
                <a:lnTo>
                  <a:pt x="10667" y="461771"/>
                </a:lnTo>
                <a:lnTo>
                  <a:pt x="22859" y="473963"/>
                </a:lnTo>
                <a:lnTo>
                  <a:pt x="22859" y="484631"/>
                </a:lnTo>
                <a:lnTo>
                  <a:pt x="2590799" y="484631"/>
                </a:lnTo>
                <a:lnTo>
                  <a:pt x="2590799" y="473963"/>
                </a:lnTo>
                <a:lnTo>
                  <a:pt x="2601467" y="461771"/>
                </a:lnTo>
                <a:close/>
              </a:path>
              <a:path w="2613660" h="485139">
                <a:moveTo>
                  <a:pt x="22859" y="484631"/>
                </a:moveTo>
                <a:lnTo>
                  <a:pt x="22859" y="473963"/>
                </a:lnTo>
                <a:lnTo>
                  <a:pt x="10667" y="461771"/>
                </a:lnTo>
                <a:lnTo>
                  <a:pt x="10667" y="484631"/>
                </a:lnTo>
                <a:lnTo>
                  <a:pt x="22859" y="484631"/>
                </a:lnTo>
                <a:close/>
              </a:path>
              <a:path w="2613660" h="485139">
                <a:moveTo>
                  <a:pt x="2601467" y="22859"/>
                </a:moveTo>
                <a:lnTo>
                  <a:pt x="2590799" y="10667"/>
                </a:lnTo>
                <a:lnTo>
                  <a:pt x="2590799" y="22859"/>
                </a:lnTo>
                <a:lnTo>
                  <a:pt x="2601467" y="22859"/>
                </a:lnTo>
                <a:close/>
              </a:path>
              <a:path w="2613660" h="485139">
                <a:moveTo>
                  <a:pt x="2601467" y="461771"/>
                </a:moveTo>
                <a:lnTo>
                  <a:pt x="2601467" y="22859"/>
                </a:lnTo>
                <a:lnTo>
                  <a:pt x="2590799" y="22859"/>
                </a:lnTo>
                <a:lnTo>
                  <a:pt x="2590799" y="461771"/>
                </a:lnTo>
                <a:lnTo>
                  <a:pt x="2601467" y="461771"/>
                </a:lnTo>
                <a:close/>
              </a:path>
              <a:path w="2613660" h="485139">
                <a:moveTo>
                  <a:pt x="2601467" y="484631"/>
                </a:moveTo>
                <a:lnTo>
                  <a:pt x="2601467" y="461771"/>
                </a:lnTo>
                <a:lnTo>
                  <a:pt x="2590799" y="473963"/>
                </a:lnTo>
                <a:lnTo>
                  <a:pt x="2590799" y="484631"/>
                </a:lnTo>
                <a:lnTo>
                  <a:pt x="2601467" y="4846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801870" y="4732018"/>
            <a:ext cx="2113280" cy="377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spc="-5" dirty="0">
                <a:latin typeface="Bookman Old Style"/>
                <a:cs typeface="Bookman Old Style"/>
              </a:rPr>
              <a:t>3D</a:t>
            </a:r>
            <a:r>
              <a:rPr sz="2400" b="0" spc="-190" dirty="0">
                <a:latin typeface="Bookman Old Style"/>
                <a:cs typeface="Bookman Old Style"/>
              </a:rPr>
              <a:t> </a:t>
            </a:r>
            <a:r>
              <a:rPr sz="2400" b="0" spc="-5" dirty="0">
                <a:latin typeface="Bookman Old Style"/>
                <a:cs typeface="Bookman Old Style"/>
              </a:rPr>
              <a:t>machining</a:t>
            </a:r>
            <a:endParaRPr sz="2400">
              <a:latin typeface="Bookman Old Style"/>
              <a:cs typeface="Bookman Old Style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11714" y="3886199"/>
            <a:ext cx="927100" cy="848994"/>
          </a:xfrm>
          <a:custGeom>
            <a:avLst/>
            <a:gdLst/>
            <a:ahLst/>
            <a:cxnLst/>
            <a:rect l="l" t="t" r="r" b="b"/>
            <a:pathLst>
              <a:path w="927100" h="848995">
                <a:moveTo>
                  <a:pt x="926628" y="829056"/>
                </a:moveTo>
                <a:lnTo>
                  <a:pt x="37910" y="0"/>
                </a:lnTo>
                <a:lnTo>
                  <a:pt x="0" y="0"/>
                </a:lnTo>
                <a:lnTo>
                  <a:pt x="909864" y="848868"/>
                </a:lnTo>
                <a:lnTo>
                  <a:pt x="926628" y="829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12</a:t>
            </a:fld>
            <a:endParaRPr dirty="0"/>
          </a:p>
        </p:txBody>
      </p:sp>
      <p:sp>
        <p:nvSpPr>
          <p:cNvPr id="29" name="Rectangle 28"/>
          <p:cNvSpPr/>
          <p:nvPr/>
        </p:nvSpPr>
        <p:spPr>
          <a:xfrm>
            <a:off x="8458200" y="533400"/>
            <a:ext cx="5334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6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83096" y="3360420"/>
            <a:ext cx="2546604" cy="2025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28115">
              <a:lnSpc>
                <a:spcPct val="100000"/>
              </a:lnSpc>
            </a:pPr>
            <a:r>
              <a:rPr b="1" spc="-5" dirty="0">
                <a:latin typeface="Century Gothic"/>
                <a:cs typeface="Century Gothic"/>
              </a:rPr>
              <a:t>Transmission</a:t>
            </a:r>
            <a:r>
              <a:rPr b="1" spc="-200" dirty="0">
                <a:latin typeface="Century Gothic"/>
                <a:cs typeface="Century Gothic"/>
              </a:rPr>
              <a:t> </a:t>
            </a:r>
            <a:r>
              <a:rPr b="1" spc="-5" dirty="0">
                <a:latin typeface="Century Gothic"/>
                <a:cs typeface="Century Gothic"/>
              </a:rPr>
              <a:t>Assemblies</a:t>
            </a:r>
          </a:p>
        </p:txBody>
      </p:sp>
      <p:sp>
        <p:nvSpPr>
          <p:cNvPr id="10" name="object 10"/>
          <p:cNvSpPr/>
          <p:nvPr/>
        </p:nvSpPr>
        <p:spPr>
          <a:xfrm>
            <a:off x="1220724" y="1897379"/>
            <a:ext cx="6476999" cy="306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43000" y="1822704"/>
            <a:ext cx="6477000" cy="304800"/>
          </a:xfrm>
          <a:custGeom>
            <a:avLst/>
            <a:gdLst/>
            <a:ahLst/>
            <a:cxnLst/>
            <a:rect l="l" t="t" r="r" b="b"/>
            <a:pathLst>
              <a:path w="6477000" h="304800">
                <a:moveTo>
                  <a:pt x="0" y="0"/>
                </a:moveTo>
                <a:lnTo>
                  <a:pt x="0" y="304799"/>
                </a:lnTo>
                <a:lnTo>
                  <a:pt x="6476999" y="304799"/>
                </a:lnTo>
                <a:lnTo>
                  <a:pt x="6476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42060" y="1912620"/>
            <a:ext cx="106679" cy="114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43000" y="1822704"/>
            <a:ext cx="6477000" cy="304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170"/>
              </a:spcBef>
            </a:pP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COMMON </a:t>
            </a:r>
            <a:r>
              <a:rPr sz="1400" b="1" dirty="0">
                <a:solidFill>
                  <a:srgbClr val="FFFFFF"/>
                </a:solidFill>
                <a:latin typeface="Palatino Linotype"/>
                <a:cs typeface="Palatino Linotype"/>
              </a:rPr>
              <a:t>DRILLING </a:t>
            </a: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TYPE  TRANSMISSION</a:t>
            </a:r>
            <a:r>
              <a:rPr sz="1400" b="1" spc="-15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b="1" dirty="0">
                <a:solidFill>
                  <a:srgbClr val="FFFFFF"/>
                </a:solidFill>
                <a:latin typeface="Palatino Linotype"/>
                <a:cs typeface="Palatino Linotype"/>
              </a:rPr>
              <a:t>ASSEMBLIES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63396" y="2743200"/>
            <a:ext cx="4146803" cy="1142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55775" y="2737103"/>
            <a:ext cx="4162425" cy="1149350"/>
          </a:xfrm>
          <a:custGeom>
            <a:avLst/>
            <a:gdLst/>
            <a:ahLst/>
            <a:cxnLst/>
            <a:rect l="l" t="t" r="r" b="b"/>
            <a:pathLst>
              <a:path w="4162425" h="1149350">
                <a:moveTo>
                  <a:pt x="4162043" y="1149095"/>
                </a:moveTo>
                <a:lnTo>
                  <a:pt x="4162043" y="3047"/>
                </a:lnTo>
                <a:lnTo>
                  <a:pt x="4158995" y="0"/>
                </a:lnTo>
                <a:lnTo>
                  <a:pt x="3047" y="0"/>
                </a:lnTo>
                <a:lnTo>
                  <a:pt x="0" y="3047"/>
                </a:lnTo>
                <a:lnTo>
                  <a:pt x="0" y="1149095"/>
                </a:lnTo>
                <a:lnTo>
                  <a:pt x="7619" y="1149095"/>
                </a:lnTo>
                <a:lnTo>
                  <a:pt x="7619" y="13715"/>
                </a:lnTo>
                <a:lnTo>
                  <a:pt x="13715" y="6095"/>
                </a:lnTo>
                <a:lnTo>
                  <a:pt x="13715" y="13715"/>
                </a:lnTo>
                <a:lnTo>
                  <a:pt x="4148327" y="13715"/>
                </a:lnTo>
                <a:lnTo>
                  <a:pt x="4148327" y="6095"/>
                </a:lnTo>
                <a:lnTo>
                  <a:pt x="4154423" y="13715"/>
                </a:lnTo>
                <a:lnTo>
                  <a:pt x="4154423" y="1149095"/>
                </a:lnTo>
                <a:lnTo>
                  <a:pt x="4162043" y="1149095"/>
                </a:lnTo>
                <a:close/>
              </a:path>
              <a:path w="4162425" h="1149350">
                <a:moveTo>
                  <a:pt x="13715" y="13715"/>
                </a:moveTo>
                <a:lnTo>
                  <a:pt x="13715" y="6095"/>
                </a:lnTo>
                <a:lnTo>
                  <a:pt x="7619" y="13715"/>
                </a:lnTo>
                <a:lnTo>
                  <a:pt x="13715" y="13715"/>
                </a:lnTo>
                <a:close/>
              </a:path>
              <a:path w="4162425" h="1149350">
                <a:moveTo>
                  <a:pt x="13715" y="1149095"/>
                </a:moveTo>
                <a:lnTo>
                  <a:pt x="13715" y="13715"/>
                </a:lnTo>
                <a:lnTo>
                  <a:pt x="7619" y="13715"/>
                </a:lnTo>
                <a:lnTo>
                  <a:pt x="7619" y="1149095"/>
                </a:lnTo>
                <a:lnTo>
                  <a:pt x="13715" y="1149095"/>
                </a:lnTo>
                <a:close/>
              </a:path>
              <a:path w="4162425" h="1149350">
                <a:moveTo>
                  <a:pt x="4154423" y="13715"/>
                </a:moveTo>
                <a:lnTo>
                  <a:pt x="4148327" y="6095"/>
                </a:lnTo>
                <a:lnTo>
                  <a:pt x="4148327" y="13715"/>
                </a:lnTo>
                <a:lnTo>
                  <a:pt x="4154423" y="13715"/>
                </a:lnTo>
                <a:close/>
              </a:path>
              <a:path w="4162425" h="1149350">
                <a:moveTo>
                  <a:pt x="4154423" y="1149095"/>
                </a:moveTo>
                <a:lnTo>
                  <a:pt x="4154423" y="13715"/>
                </a:lnTo>
                <a:lnTo>
                  <a:pt x="4148327" y="13715"/>
                </a:lnTo>
                <a:lnTo>
                  <a:pt x="4148327" y="1149095"/>
                </a:lnTo>
                <a:lnTo>
                  <a:pt x="4154423" y="1149095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63396" y="3886200"/>
            <a:ext cx="4146803" cy="28849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55775" y="3886199"/>
            <a:ext cx="4162425" cy="2891155"/>
          </a:xfrm>
          <a:custGeom>
            <a:avLst/>
            <a:gdLst/>
            <a:ahLst/>
            <a:cxnLst/>
            <a:rect l="l" t="t" r="r" b="b"/>
            <a:pathLst>
              <a:path w="4162425" h="2891154">
                <a:moveTo>
                  <a:pt x="13715" y="2878836"/>
                </a:moveTo>
                <a:lnTo>
                  <a:pt x="13715" y="0"/>
                </a:lnTo>
                <a:lnTo>
                  <a:pt x="0" y="0"/>
                </a:lnTo>
                <a:lnTo>
                  <a:pt x="0" y="2889504"/>
                </a:lnTo>
                <a:lnTo>
                  <a:pt x="3047" y="2891028"/>
                </a:lnTo>
                <a:lnTo>
                  <a:pt x="7619" y="2891028"/>
                </a:lnTo>
                <a:lnTo>
                  <a:pt x="7619" y="2878836"/>
                </a:lnTo>
                <a:lnTo>
                  <a:pt x="13715" y="2878836"/>
                </a:lnTo>
                <a:close/>
              </a:path>
              <a:path w="4162425" h="2891154">
                <a:moveTo>
                  <a:pt x="4154423" y="2878836"/>
                </a:moveTo>
                <a:lnTo>
                  <a:pt x="7619" y="2878836"/>
                </a:lnTo>
                <a:lnTo>
                  <a:pt x="13715" y="2884932"/>
                </a:lnTo>
                <a:lnTo>
                  <a:pt x="13715" y="2891028"/>
                </a:lnTo>
                <a:lnTo>
                  <a:pt x="4148327" y="2891028"/>
                </a:lnTo>
                <a:lnTo>
                  <a:pt x="4148327" y="2884932"/>
                </a:lnTo>
                <a:lnTo>
                  <a:pt x="4154423" y="2878836"/>
                </a:lnTo>
                <a:close/>
              </a:path>
              <a:path w="4162425" h="2891154">
                <a:moveTo>
                  <a:pt x="13715" y="2891028"/>
                </a:moveTo>
                <a:lnTo>
                  <a:pt x="13715" y="2884932"/>
                </a:lnTo>
                <a:lnTo>
                  <a:pt x="7619" y="2878836"/>
                </a:lnTo>
                <a:lnTo>
                  <a:pt x="7619" y="2891028"/>
                </a:lnTo>
                <a:lnTo>
                  <a:pt x="13715" y="2891028"/>
                </a:lnTo>
                <a:close/>
              </a:path>
              <a:path w="4162425" h="2891154">
                <a:moveTo>
                  <a:pt x="4162043" y="2889504"/>
                </a:moveTo>
                <a:lnTo>
                  <a:pt x="4162043" y="0"/>
                </a:lnTo>
                <a:lnTo>
                  <a:pt x="4148327" y="0"/>
                </a:lnTo>
                <a:lnTo>
                  <a:pt x="4148327" y="2878836"/>
                </a:lnTo>
                <a:lnTo>
                  <a:pt x="4154423" y="2878836"/>
                </a:lnTo>
                <a:lnTo>
                  <a:pt x="4154423" y="2891028"/>
                </a:lnTo>
                <a:lnTo>
                  <a:pt x="4158995" y="2891028"/>
                </a:lnTo>
                <a:lnTo>
                  <a:pt x="4162043" y="2889504"/>
                </a:lnTo>
                <a:close/>
              </a:path>
              <a:path w="4162425" h="2891154">
                <a:moveTo>
                  <a:pt x="4154423" y="2891028"/>
                </a:moveTo>
                <a:lnTo>
                  <a:pt x="4154423" y="2878836"/>
                </a:lnTo>
                <a:lnTo>
                  <a:pt x="4148327" y="2884932"/>
                </a:lnTo>
                <a:lnTo>
                  <a:pt x="4148327" y="2891028"/>
                </a:lnTo>
                <a:lnTo>
                  <a:pt x="4154423" y="2891028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13</a:t>
            </a:fld>
            <a:endParaRPr dirty="0"/>
          </a:p>
        </p:txBody>
      </p:sp>
      <p:sp>
        <p:nvSpPr>
          <p:cNvPr id="20" name="Rectangle 19"/>
          <p:cNvSpPr/>
          <p:nvPr/>
        </p:nvSpPr>
        <p:spPr>
          <a:xfrm>
            <a:off x="8382000" y="457200"/>
            <a:ext cx="6096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7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28115">
              <a:lnSpc>
                <a:spcPct val="100000"/>
              </a:lnSpc>
            </a:pPr>
            <a:r>
              <a:rPr b="1" spc="-5" dirty="0">
                <a:latin typeface="Century Gothic"/>
                <a:cs typeface="Century Gothic"/>
              </a:rPr>
              <a:t>Transmission</a:t>
            </a:r>
            <a:r>
              <a:rPr b="1" spc="-190" dirty="0">
                <a:latin typeface="Century Gothic"/>
                <a:cs typeface="Century Gothic"/>
              </a:rPr>
              <a:t> </a:t>
            </a:r>
            <a:r>
              <a:rPr b="1" spc="-5" dirty="0">
                <a:latin typeface="Century Gothic"/>
                <a:cs typeface="Century Gothic"/>
              </a:rPr>
              <a:t>Assemblies</a:t>
            </a:r>
          </a:p>
        </p:txBody>
      </p:sp>
      <p:sp>
        <p:nvSpPr>
          <p:cNvPr id="9" name="object 9"/>
          <p:cNvSpPr/>
          <p:nvPr/>
        </p:nvSpPr>
        <p:spPr>
          <a:xfrm>
            <a:off x="1220724" y="1897379"/>
            <a:ext cx="6476999" cy="306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3000" y="1822704"/>
            <a:ext cx="6477000" cy="304800"/>
          </a:xfrm>
          <a:custGeom>
            <a:avLst/>
            <a:gdLst/>
            <a:ahLst/>
            <a:cxnLst/>
            <a:rect l="l" t="t" r="r" b="b"/>
            <a:pathLst>
              <a:path w="6477000" h="304800">
                <a:moveTo>
                  <a:pt x="0" y="0"/>
                </a:moveTo>
                <a:lnTo>
                  <a:pt x="0" y="304799"/>
                </a:lnTo>
                <a:lnTo>
                  <a:pt x="6476999" y="304799"/>
                </a:lnTo>
                <a:lnTo>
                  <a:pt x="6476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2060" y="1912620"/>
            <a:ext cx="106679" cy="11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43000" y="1822704"/>
            <a:ext cx="6477000" cy="304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170"/>
              </a:spcBef>
            </a:pPr>
            <a:r>
              <a:rPr sz="1400" b="1" dirty="0">
                <a:solidFill>
                  <a:srgbClr val="FFFFFF"/>
                </a:solidFill>
                <a:latin typeface="Palatino Linotype"/>
                <a:cs typeface="Palatino Linotype"/>
              </a:rPr>
              <a:t>WELDED </a:t>
            </a: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TYPE  TRANSMISSION</a:t>
            </a:r>
            <a:r>
              <a:rPr sz="1400" b="1" spc="-14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b="1" dirty="0">
                <a:solidFill>
                  <a:srgbClr val="FFFFFF"/>
                </a:solidFill>
                <a:latin typeface="Palatino Linotype"/>
                <a:cs typeface="Palatino Linotype"/>
              </a:rPr>
              <a:t>ASSEMBLIES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5400" y="2718816"/>
            <a:ext cx="5769863" cy="11673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89303" y="2712719"/>
            <a:ext cx="5782310" cy="1173480"/>
          </a:xfrm>
          <a:custGeom>
            <a:avLst/>
            <a:gdLst/>
            <a:ahLst/>
            <a:cxnLst/>
            <a:rect l="l" t="t" r="r" b="b"/>
            <a:pathLst>
              <a:path w="5782309" h="1173479">
                <a:moveTo>
                  <a:pt x="5782055" y="1173479"/>
                </a:moveTo>
                <a:lnTo>
                  <a:pt x="5782055" y="3047"/>
                </a:lnTo>
                <a:lnTo>
                  <a:pt x="5779007" y="0"/>
                </a:lnTo>
                <a:lnTo>
                  <a:pt x="3047" y="0"/>
                </a:lnTo>
                <a:lnTo>
                  <a:pt x="0" y="3047"/>
                </a:lnTo>
                <a:lnTo>
                  <a:pt x="0" y="1173479"/>
                </a:lnTo>
                <a:lnTo>
                  <a:pt x="6095" y="1173479"/>
                </a:lnTo>
                <a:lnTo>
                  <a:pt x="6095" y="12191"/>
                </a:lnTo>
                <a:lnTo>
                  <a:pt x="13715" y="6095"/>
                </a:lnTo>
                <a:lnTo>
                  <a:pt x="13715" y="12191"/>
                </a:lnTo>
                <a:lnTo>
                  <a:pt x="5768339" y="12191"/>
                </a:lnTo>
                <a:lnTo>
                  <a:pt x="5768339" y="6095"/>
                </a:lnTo>
                <a:lnTo>
                  <a:pt x="5775959" y="12191"/>
                </a:lnTo>
                <a:lnTo>
                  <a:pt x="5775959" y="1173479"/>
                </a:lnTo>
                <a:lnTo>
                  <a:pt x="5782055" y="1173479"/>
                </a:lnTo>
                <a:close/>
              </a:path>
              <a:path w="5782309" h="1173479">
                <a:moveTo>
                  <a:pt x="13715" y="12191"/>
                </a:moveTo>
                <a:lnTo>
                  <a:pt x="13715" y="6095"/>
                </a:lnTo>
                <a:lnTo>
                  <a:pt x="6095" y="12191"/>
                </a:lnTo>
                <a:lnTo>
                  <a:pt x="13715" y="12191"/>
                </a:lnTo>
                <a:close/>
              </a:path>
              <a:path w="5782309" h="1173479">
                <a:moveTo>
                  <a:pt x="13715" y="1173479"/>
                </a:moveTo>
                <a:lnTo>
                  <a:pt x="13715" y="12191"/>
                </a:lnTo>
                <a:lnTo>
                  <a:pt x="6095" y="12191"/>
                </a:lnTo>
                <a:lnTo>
                  <a:pt x="6095" y="1173479"/>
                </a:lnTo>
                <a:lnTo>
                  <a:pt x="13715" y="1173479"/>
                </a:lnTo>
                <a:close/>
              </a:path>
              <a:path w="5782309" h="1173479">
                <a:moveTo>
                  <a:pt x="5775959" y="12191"/>
                </a:moveTo>
                <a:lnTo>
                  <a:pt x="5768339" y="6095"/>
                </a:lnTo>
                <a:lnTo>
                  <a:pt x="5768339" y="12191"/>
                </a:lnTo>
                <a:lnTo>
                  <a:pt x="5775959" y="12191"/>
                </a:lnTo>
                <a:close/>
              </a:path>
              <a:path w="5782309" h="1173479">
                <a:moveTo>
                  <a:pt x="5775959" y="1173479"/>
                </a:moveTo>
                <a:lnTo>
                  <a:pt x="5775959" y="12191"/>
                </a:lnTo>
                <a:lnTo>
                  <a:pt x="5768339" y="12191"/>
                </a:lnTo>
                <a:lnTo>
                  <a:pt x="5768339" y="1173479"/>
                </a:lnTo>
                <a:lnTo>
                  <a:pt x="5775959" y="1173479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95400" y="3886200"/>
            <a:ext cx="5769863" cy="27752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89303" y="3886199"/>
            <a:ext cx="5782310" cy="2781300"/>
          </a:xfrm>
          <a:custGeom>
            <a:avLst/>
            <a:gdLst/>
            <a:ahLst/>
            <a:cxnLst/>
            <a:rect l="l" t="t" r="r" b="b"/>
            <a:pathLst>
              <a:path w="5782309" h="2781300">
                <a:moveTo>
                  <a:pt x="13715" y="2769108"/>
                </a:moveTo>
                <a:lnTo>
                  <a:pt x="13715" y="0"/>
                </a:lnTo>
                <a:lnTo>
                  <a:pt x="0" y="0"/>
                </a:lnTo>
                <a:lnTo>
                  <a:pt x="0" y="2779776"/>
                </a:lnTo>
                <a:lnTo>
                  <a:pt x="3047" y="2781300"/>
                </a:lnTo>
                <a:lnTo>
                  <a:pt x="6095" y="2781300"/>
                </a:lnTo>
                <a:lnTo>
                  <a:pt x="6095" y="2769108"/>
                </a:lnTo>
                <a:lnTo>
                  <a:pt x="13715" y="2769108"/>
                </a:lnTo>
                <a:close/>
              </a:path>
              <a:path w="5782309" h="2781300">
                <a:moveTo>
                  <a:pt x="5775959" y="2769108"/>
                </a:moveTo>
                <a:lnTo>
                  <a:pt x="6095" y="2769108"/>
                </a:lnTo>
                <a:lnTo>
                  <a:pt x="13715" y="2775204"/>
                </a:lnTo>
                <a:lnTo>
                  <a:pt x="13715" y="2781300"/>
                </a:lnTo>
                <a:lnTo>
                  <a:pt x="5768339" y="2781300"/>
                </a:lnTo>
                <a:lnTo>
                  <a:pt x="5768339" y="2775204"/>
                </a:lnTo>
                <a:lnTo>
                  <a:pt x="5775959" y="2769108"/>
                </a:lnTo>
                <a:close/>
              </a:path>
              <a:path w="5782309" h="2781300">
                <a:moveTo>
                  <a:pt x="13715" y="2781300"/>
                </a:moveTo>
                <a:lnTo>
                  <a:pt x="13715" y="2775204"/>
                </a:lnTo>
                <a:lnTo>
                  <a:pt x="6095" y="2769108"/>
                </a:lnTo>
                <a:lnTo>
                  <a:pt x="6095" y="2781300"/>
                </a:lnTo>
                <a:lnTo>
                  <a:pt x="13715" y="2781300"/>
                </a:lnTo>
                <a:close/>
              </a:path>
              <a:path w="5782309" h="2781300">
                <a:moveTo>
                  <a:pt x="5782055" y="2779776"/>
                </a:moveTo>
                <a:lnTo>
                  <a:pt x="5782055" y="0"/>
                </a:lnTo>
                <a:lnTo>
                  <a:pt x="5768339" y="0"/>
                </a:lnTo>
                <a:lnTo>
                  <a:pt x="5768339" y="2769108"/>
                </a:lnTo>
                <a:lnTo>
                  <a:pt x="5775959" y="2769108"/>
                </a:lnTo>
                <a:lnTo>
                  <a:pt x="5775959" y="2781300"/>
                </a:lnTo>
                <a:lnTo>
                  <a:pt x="5779007" y="2781300"/>
                </a:lnTo>
                <a:lnTo>
                  <a:pt x="5782055" y="2779776"/>
                </a:lnTo>
                <a:close/>
              </a:path>
              <a:path w="5782309" h="2781300">
                <a:moveTo>
                  <a:pt x="5775959" y="2781300"/>
                </a:moveTo>
                <a:lnTo>
                  <a:pt x="5775959" y="2769108"/>
                </a:lnTo>
                <a:lnTo>
                  <a:pt x="5768339" y="2775204"/>
                </a:lnTo>
                <a:lnTo>
                  <a:pt x="5768339" y="2781300"/>
                </a:lnTo>
                <a:lnTo>
                  <a:pt x="5775959" y="278130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14</a:t>
            </a:fld>
            <a:endParaRPr dirty="0"/>
          </a:p>
        </p:txBody>
      </p:sp>
      <p:sp>
        <p:nvSpPr>
          <p:cNvPr id="19" name="Rectangle 18"/>
          <p:cNvSpPr/>
          <p:nvPr/>
        </p:nvSpPr>
        <p:spPr>
          <a:xfrm>
            <a:off x="8458200" y="533400"/>
            <a:ext cx="5334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6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28115">
              <a:lnSpc>
                <a:spcPct val="100000"/>
              </a:lnSpc>
            </a:pPr>
            <a:r>
              <a:rPr b="1" spc="-5" dirty="0">
                <a:latin typeface="Century Gothic"/>
                <a:cs typeface="Century Gothic"/>
              </a:rPr>
              <a:t>Transmission</a:t>
            </a:r>
            <a:r>
              <a:rPr b="1" spc="-190" dirty="0">
                <a:latin typeface="Century Gothic"/>
                <a:cs typeface="Century Gothic"/>
              </a:rPr>
              <a:t> </a:t>
            </a:r>
            <a:r>
              <a:rPr b="1" spc="-5" dirty="0">
                <a:latin typeface="Century Gothic"/>
                <a:cs typeface="Century Gothic"/>
              </a:rPr>
              <a:t>Assemblies</a:t>
            </a:r>
          </a:p>
        </p:txBody>
      </p:sp>
      <p:sp>
        <p:nvSpPr>
          <p:cNvPr id="9" name="object 9"/>
          <p:cNvSpPr/>
          <p:nvPr/>
        </p:nvSpPr>
        <p:spPr>
          <a:xfrm>
            <a:off x="1220724" y="1897379"/>
            <a:ext cx="6476999" cy="306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3000" y="1822704"/>
            <a:ext cx="6477000" cy="304800"/>
          </a:xfrm>
          <a:custGeom>
            <a:avLst/>
            <a:gdLst/>
            <a:ahLst/>
            <a:cxnLst/>
            <a:rect l="l" t="t" r="r" b="b"/>
            <a:pathLst>
              <a:path w="6477000" h="304800">
                <a:moveTo>
                  <a:pt x="0" y="0"/>
                </a:moveTo>
                <a:lnTo>
                  <a:pt x="0" y="304799"/>
                </a:lnTo>
                <a:lnTo>
                  <a:pt x="6476999" y="304799"/>
                </a:lnTo>
                <a:lnTo>
                  <a:pt x="6476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2060" y="1912620"/>
            <a:ext cx="106679" cy="118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43000" y="1822704"/>
            <a:ext cx="6477000" cy="3048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219"/>
              </a:spcBef>
            </a:pPr>
            <a:r>
              <a:rPr sz="1400" b="1" spc="5" dirty="0">
                <a:solidFill>
                  <a:srgbClr val="FFFFFF"/>
                </a:solidFill>
                <a:latin typeface="Bookman Old Style"/>
                <a:cs typeface="Bookman Old Style"/>
              </a:rPr>
              <a:t>CLUTCH </a:t>
            </a:r>
            <a:r>
              <a:rPr sz="1400" b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RELEASE</a:t>
            </a:r>
            <a:r>
              <a:rPr sz="1400" b="1" spc="-155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1400" b="1" dirty="0">
                <a:solidFill>
                  <a:srgbClr val="FFFFFF"/>
                </a:solidFill>
                <a:latin typeface="Bookman Old Style"/>
                <a:cs typeface="Bookman Old Style"/>
              </a:rPr>
              <a:t>SHAFTS</a:t>
            </a:r>
            <a:endParaRPr sz="1400">
              <a:latin typeface="Bookman Old Style"/>
              <a:cs typeface="Bookman Old Style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15</a:t>
            </a:fld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202" y="2702309"/>
            <a:ext cx="8409398" cy="381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8534400" y="533400"/>
            <a:ext cx="381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68220">
              <a:lnSpc>
                <a:spcPct val="100000"/>
              </a:lnSpc>
            </a:pPr>
            <a:r>
              <a:rPr b="1" spc="-5" dirty="0">
                <a:latin typeface="Century Gothic"/>
                <a:cs typeface="Century Gothic"/>
              </a:rPr>
              <a:t>IDLER</a:t>
            </a:r>
            <a:r>
              <a:rPr b="1" spc="-200" dirty="0">
                <a:latin typeface="Century Gothic"/>
                <a:cs typeface="Century Gothic"/>
              </a:rPr>
              <a:t> </a:t>
            </a:r>
            <a:r>
              <a:rPr b="1" spc="-5" dirty="0">
                <a:latin typeface="Century Gothic"/>
                <a:cs typeface="Century Gothic"/>
              </a:rPr>
              <a:t>SHAFTS</a:t>
            </a:r>
          </a:p>
        </p:txBody>
      </p:sp>
      <p:sp>
        <p:nvSpPr>
          <p:cNvPr id="9" name="object 9"/>
          <p:cNvSpPr/>
          <p:nvPr/>
        </p:nvSpPr>
        <p:spPr>
          <a:xfrm>
            <a:off x="1389888" y="2340864"/>
            <a:ext cx="6480047" cy="306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16736" y="2267711"/>
            <a:ext cx="6477000" cy="304800"/>
          </a:xfrm>
          <a:custGeom>
            <a:avLst/>
            <a:gdLst/>
            <a:ahLst/>
            <a:cxnLst/>
            <a:rect l="l" t="t" r="r" b="b"/>
            <a:pathLst>
              <a:path w="6477000" h="304800">
                <a:moveTo>
                  <a:pt x="0" y="0"/>
                </a:moveTo>
                <a:lnTo>
                  <a:pt x="0" y="304799"/>
                </a:lnTo>
                <a:lnTo>
                  <a:pt x="6476999" y="304799"/>
                </a:lnTo>
                <a:lnTo>
                  <a:pt x="6476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17319" y="2362200"/>
            <a:ext cx="105155" cy="114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16736" y="2267711"/>
            <a:ext cx="6477000" cy="3048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02895">
              <a:lnSpc>
                <a:spcPct val="100000"/>
              </a:lnSpc>
              <a:spcBef>
                <a:spcPts val="219"/>
              </a:spcBef>
            </a:pPr>
            <a:r>
              <a:rPr sz="1400" b="1" dirty="0">
                <a:solidFill>
                  <a:srgbClr val="FFFFFF"/>
                </a:solidFill>
                <a:latin typeface="Bookman Old Style"/>
                <a:cs typeface="Bookman Old Style"/>
              </a:rPr>
              <a:t>IDLER</a:t>
            </a:r>
            <a:r>
              <a:rPr sz="1400" b="1" spc="-200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1400" b="1" dirty="0">
                <a:solidFill>
                  <a:srgbClr val="FFFFFF"/>
                </a:solidFill>
                <a:latin typeface="Bookman Old Style"/>
                <a:cs typeface="Bookman Old Style"/>
              </a:rPr>
              <a:t>SHAFTS</a:t>
            </a:r>
            <a:endParaRPr sz="1400">
              <a:latin typeface="Bookman Old Style"/>
              <a:cs typeface="Bookman Old Style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16</a:t>
            </a:fld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2717726"/>
            <a:ext cx="8096816" cy="337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8458200" y="457200"/>
            <a:ext cx="5334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9720">
              <a:lnSpc>
                <a:spcPct val="100000"/>
              </a:lnSpc>
            </a:pPr>
            <a:r>
              <a:rPr b="1" spc="-5" dirty="0">
                <a:latin typeface="Century Gothic"/>
                <a:cs typeface="Century Gothic"/>
              </a:rPr>
              <a:t>TURNED</a:t>
            </a:r>
            <a:r>
              <a:rPr b="1" spc="-160" dirty="0">
                <a:latin typeface="Century Gothic"/>
                <a:cs typeface="Century Gothic"/>
              </a:rPr>
              <a:t> </a:t>
            </a:r>
            <a:r>
              <a:rPr b="1" spc="-5" dirty="0">
                <a:latin typeface="Century Gothic"/>
                <a:cs typeface="Century Gothic"/>
              </a:rPr>
              <a:t>COMPONENTS</a:t>
            </a:r>
          </a:p>
        </p:txBody>
      </p:sp>
      <p:sp>
        <p:nvSpPr>
          <p:cNvPr id="9" name="object 9"/>
          <p:cNvSpPr/>
          <p:nvPr/>
        </p:nvSpPr>
        <p:spPr>
          <a:xfrm>
            <a:off x="1225296" y="2125979"/>
            <a:ext cx="6476999" cy="306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9095" y="2052827"/>
            <a:ext cx="6477000" cy="304800"/>
          </a:xfrm>
          <a:custGeom>
            <a:avLst/>
            <a:gdLst/>
            <a:ahLst/>
            <a:cxnLst/>
            <a:rect l="l" t="t" r="r" b="b"/>
            <a:pathLst>
              <a:path w="6477000" h="304800">
                <a:moveTo>
                  <a:pt x="0" y="0"/>
                </a:moveTo>
                <a:lnTo>
                  <a:pt x="0" y="304799"/>
                </a:lnTo>
                <a:lnTo>
                  <a:pt x="6476999" y="304799"/>
                </a:lnTo>
                <a:lnTo>
                  <a:pt x="6476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9680" y="2141220"/>
            <a:ext cx="105155" cy="1203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49095" y="2052827"/>
            <a:ext cx="6477000" cy="3048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02895">
              <a:lnSpc>
                <a:spcPct val="100000"/>
              </a:lnSpc>
              <a:spcBef>
                <a:spcPts val="180"/>
              </a:spcBef>
            </a:pPr>
            <a:r>
              <a:rPr sz="1400" b="1" dirty="0">
                <a:solidFill>
                  <a:srgbClr val="FFFFFF"/>
                </a:solidFill>
                <a:latin typeface="Palatino Linotype"/>
                <a:cs typeface="Palatino Linotype"/>
              </a:rPr>
              <a:t>TURNED</a:t>
            </a:r>
            <a:r>
              <a:rPr sz="1400" b="1" spc="-204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COMPONENTS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49096" y="3215639"/>
            <a:ext cx="7696199" cy="670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41475" y="3209544"/>
            <a:ext cx="7710170" cy="676910"/>
          </a:xfrm>
          <a:custGeom>
            <a:avLst/>
            <a:gdLst/>
            <a:ahLst/>
            <a:cxnLst/>
            <a:rect l="l" t="t" r="r" b="b"/>
            <a:pathLst>
              <a:path w="7710170" h="676910">
                <a:moveTo>
                  <a:pt x="7709915" y="676655"/>
                </a:moveTo>
                <a:lnTo>
                  <a:pt x="7709915" y="3047"/>
                </a:lnTo>
                <a:lnTo>
                  <a:pt x="7706867" y="0"/>
                </a:lnTo>
                <a:lnTo>
                  <a:pt x="3047" y="0"/>
                </a:lnTo>
                <a:lnTo>
                  <a:pt x="0" y="3047"/>
                </a:lnTo>
                <a:lnTo>
                  <a:pt x="0" y="676655"/>
                </a:lnTo>
                <a:lnTo>
                  <a:pt x="7619" y="676655"/>
                </a:lnTo>
                <a:lnTo>
                  <a:pt x="7619" y="12191"/>
                </a:lnTo>
                <a:lnTo>
                  <a:pt x="13715" y="6095"/>
                </a:lnTo>
                <a:lnTo>
                  <a:pt x="13715" y="12191"/>
                </a:lnTo>
                <a:lnTo>
                  <a:pt x="7696199" y="12191"/>
                </a:lnTo>
                <a:lnTo>
                  <a:pt x="7696199" y="6095"/>
                </a:lnTo>
                <a:lnTo>
                  <a:pt x="7703819" y="12191"/>
                </a:lnTo>
                <a:lnTo>
                  <a:pt x="7703819" y="676655"/>
                </a:lnTo>
                <a:lnTo>
                  <a:pt x="7709915" y="676655"/>
                </a:lnTo>
                <a:close/>
              </a:path>
              <a:path w="7710170" h="676910">
                <a:moveTo>
                  <a:pt x="13715" y="12191"/>
                </a:moveTo>
                <a:lnTo>
                  <a:pt x="13715" y="6095"/>
                </a:lnTo>
                <a:lnTo>
                  <a:pt x="7619" y="12191"/>
                </a:lnTo>
                <a:lnTo>
                  <a:pt x="13715" y="12191"/>
                </a:lnTo>
                <a:close/>
              </a:path>
              <a:path w="7710170" h="676910">
                <a:moveTo>
                  <a:pt x="13715" y="676655"/>
                </a:moveTo>
                <a:lnTo>
                  <a:pt x="13715" y="12191"/>
                </a:lnTo>
                <a:lnTo>
                  <a:pt x="7619" y="12191"/>
                </a:lnTo>
                <a:lnTo>
                  <a:pt x="7619" y="676655"/>
                </a:lnTo>
                <a:lnTo>
                  <a:pt x="13715" y="676655"/>
                </a:lnTo>
                <a:close/>
              </a:path>
              <a:path w="7710170" h="676910">
                <a:moveTo>
                  <a:pt x="7703819" y="12191"/>
                </a:moveTo>
                <a:lnTo>
                  <a:pt x="7696199" y="6095"/>
                </a:lnTo>
                <a:lnTo>
                  <a:pt x="7696199" y="12191"/>
                </a:lnTo>
                <a:lnTo>
                  <a:pt x="7703819" y="12191"/>
                </a:lnTo>
                <a:close/>
              </a:path>
              <a:path w="7710170" h="676910">
                <a:moveTo>
                  <a:pt x="7703819" y="676655"/>
                </a:moveTo>
                <a:lnTo>
                  <a:pt x="7703819" y="12191"/>
                </a:lnTo>
                <a:lnTo>
                  <a:pt x="7696199" y="12191"/>
                </a:lnTo>
                <a:lnTo>
                  <a:pt x="7696199" y="676655"/>
                </a:lnTo>
                <a:lnTo>
                  <a:pt x="7703819" y="676655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49096" y="3886200"/>
            <a:ext cx="7696199" cy="22418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41475" y="3886199"/>
            <a:ext cx="7710170" cy="2247900"/>
          </a:xfrm>
          <a:custGeom>
            <a:avLst/>
            <a:gdLst/>
            <a:ahLst/>
            <a:cxnLst/>
            <a:rect l="l" t="t" r="r" b="b"/>
            <a:pathLst>
              <a:path w="7710170" h="2247900">
                <a:moveTo>
                  <a:pt x="13715" y="2235708"/>
                </a:moveTo>
                <a:lnTo>
                  <a:pt x="13715" y="0"/>
                </a:lnTo>
                <a:lnTo>
                  <a:pt x="0" y="0"/>
                </a:lnTo>
                <a:lnTo>
                  <a:pt x="0" y="2246376"/>
                </a:lnTo>
                <a:lnTo>
                  <a:pt x="3047" y="2247900"/>
                </a:lnTo>
                <a:lnTo>
                  <a:pt x="7619" y="2247900"/>
                </a:lnTo>
                <a:lnTo>
                  <a:pt x="7619" y="2235708"/>
                </a:lnTo>
                <a:lnTo>
                  <a:pt x="13715" y="2235708"/>
                </a:lnTo>
                <a:close/>
              </a:path>
              <a:path w="7710170" h="2247900">
                <a:moveTo>
                  <a:pt x="7703819" y="2235708"/>
                </a:moveTo>
                <a:lnTo>
                  <a:pt x="7619" y="2235708"/>
                </a:lnTo>
                <a:lnTo>
                  <a:pt x="13715" y="2241804"/>
                </a:lnTo>
                <a:lnTo>
                  <a:pt x="13715" y="2247900"/>
                </a:lnTo>
                <a:lnTo>
                  <a:pt x="7696199" y="2247900"/>
                </a:lnTo>
                <a:lnTo>
                  <a:pt x="7696199" y="2241804"/>
                </a:lnTo>
                <a:lnTo>
                  <a:pt x="7703819" y="2235708"/>
                </a:lnTo>
                <a:close/>
              </a:path>
              <a:path w="7710170" h="2247900">
                <a:moveTo>
                  <a:pt x="13715" y="2247900"/>
                </a:moveTo>
                <a:lnTo>
                  <a:pt x="13715" y="2241804"/>
                </a:lnTo>
                <a:lnTo>
                  <a:pt x="7619" y="2235708"/>
                </a:lnTo>
                <a:lnTo>
                  <a:pt x="7619" y="2247900"/>
                </a:lnTo>
                <a:lnTo>
                  <a:pt x="13715" y="2247900"/>
                </a:lnTo>
                <a:close/>
              </a:path>
              <a:path w="7710170" h="2247900">
                <a:moveTo>
                  <a:pt x="7709915" y="2246376"/>
                </a:moveTo>
                <a:lnTo>
                  <a:pt x="7709915" y="0"/>
                </a:lnTo>
                <a:lnTo>
                  <a:pt x="7696199" y="0"/>
                </a:lnTo>
                <a:lnTo>
                  <a:pt x="7696199" y="2235708"/>
                </a:lnTo>
                <a:lnTo>
                  <a:pt x="7703819" y="2235708"/>
                </a:lnTo>
                <a:lnTo>
                  <a:pt x="7703819" y="2247900"/>
                </a:lnTo>
                <a:lnTo>
                  <a:pt x="7706867" y="2247900"/>
                </a:lnTo>
                <a:lnTo>
                  <a:pt x="7709915" y="2246376"/>
                </a:lnTo>
                <a:close/>
              </a:path>
              <a:path w="7710170" h="2247900">
                <a:moveTo>
                  <a:pt x="7703819" y="2247900"/>
                </a:moveTo>
                <a:lnTo>
                  <a:pt x="7703819" y="2235708"/>
                </a:lnTo>
                <a:lnTo>
                  <a:pt x="7696199" y="2241804"/>
                </a:lnTo>
                <a:lnTo>
                  <a:pt x="7696199" y="2247900"/>
                </a:lnTo>
                <a:lnTo>
                  <a:pt x="7703819" y="224790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17</a:t>
            </a:fld>
            <a:endParaRPr dirty="0"/>
          </a:p>
        </p:txBody>
      </p:sp>
      <p:sp>
        <p:nvSpPr>
          <p:cNvPr id="19" name="Rectangle 18"/>
          <p:cNvSpPr/>
          <p:nvPr/>
        </p:nvSpPr>
        <p:spPr>
          <a:xfrm>
            <a:off x="8458200" y="533400"/>
            <a:ext cx="5334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6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8480">
              <a:lnSpc>
                <a:spcPct val="100000"/>
              </a:lnSpc>
            </a:pPr>
            <a:r>
              <a:rPr b="1" spc="-5" dirty="0">
                <a:latin typeface="Century Gothic"/>
                <a:cs typeface="Century Gothic"/>
              </a:rPr>
              <a:t>INVESTMENT </a:t>
            </a:r>
            <a:r>
              <a:rPr b="1" dirty="0">
                <a:latin typeface="Century Gothic"/>
                <a:cs typeface="Century Gothic"/>
              </a:rPr>
              <a:t>CASTING</a:t>
            </a:r>
            <a:r>
              <a:rPr b="1" spc="-90" dirty="0">
                <a:latin typeface="Century Gothic"/>
                <a:cs typeface="Century Gothic"/>
              </a:rPr>
              <a:t> </a:t>
            </a:r>
            <a:r>
              <a:rPr b="1" spc="-5" dirty="0">
                <a:latin typeface="Century Gothic"/>
                <a:cs typeface="Century Gothic"/>
              </a:rPr>
              <a:t>COMPONENTS</a:t>
            </a:r>
          </a:p>
        </p:txBody>
      </p:sp>
      <p:sp>
        <p:nvSpPr>
          <p:cNvPr id="9" name="object 9"/>
          <p:cNvSpPr/>
          <p:nvPr/>
        </p:nvSpPr>
        <p:spPr>
          <a:xfrm>
            <a:off x="1220724" y="1897379"/>
            <a:ext cx="6476999" cy="306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3000" y="1822704"/>
            <a:ext cx="6477000" cy="304800"/>
          </a:xfrm>
          <a:custGeom>
            <a:avLst/>
            <a:gdLst/>
            <a:ahLst/>
            <a:cxnLst/>
            <a:rect l="l" t="t" r="r" b="b"/>
            <a:pathLst>
              <a:path w="6477000" h="304800">
                <a:moveTo>
                  <a:pt x="0" y="0"/>
                </a:moveTo>
                <a:lnTo>
                  <a:pt x="0" y="304799"/>
                </a:lnTo>
                <a:lnTo>
                  <a:pt x="6476999" y="304799"/>
                </a:lnTo>
                <a:lnTo>
                  <a:pt x="6476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2060" y="1912620"/>
            <a:ext cx="106679" cy="118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43000" y="1822704"/>
            <a:ext cx="6477000" cy="3048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180"/>
              </a:spcBef>
            </a:pP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INVESTMENT CASTING</a:t>
            </a:r>
            <a:r>
              <a:rPr sz="1400" b="1" spc="-14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Palatino Linotype"/>
                <a:cs typeface="Palatino Linotype"/>
              </a:rPr>
              <a:t>PARTS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17675" y="2423160"/>
            <a:ext cx="7011923" cy="1463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11580" y="2417063"/>
            <a:ext cx="7025640" cy="1469390"/>
          </a:xfrm>
          <a:custGeom>
            <a:avLst/>
            <a:gdLst/>
            <a:ahLst/>
            <a:cxnLst/>
            <a:rect l="l" t="t" r="r" b="b"/>
            <a:pathLst>
              <a:path w="7025640" h="1469389">
                <a:moveTo>
                  <a:pt x="7025639" y="1469135"/>
                </a:moveTo>
                <a:lnTo>
                  <a:pt x="7025639" y="3047"/>
                </a:lnTo>
                <a:lnTo>
                  <a:pt x="7022591" y="0"/>
                </a:lnTo>
                <a:lnTo>
                  <a:pt x="3047" y="0"/>
                </a:lnTo>
                <a:lnTo>
                  <a:pt x="0" y="3047"/>
                </a:lnTo>
                <a:lnTo>
                  <a:pt x="0" y="1469135"/>
                </a:lnTo>
                <a:lnTo>
                  <a:pt x="6095" y="1469135"/>
                </a:lnTo>
                <a:lnTo>
                  <a:pt x="6095" y="13715"/>
                </a:lnTo>
                <a:lnTo>
                  <a:pt x="12191" y="6095"/>
                </a:lnTo>
                <a:lnTo>
                  <a:pt x="12191" y="13715"/>
                </a:lnTo>
                <a:lnTo>
                  <a:pt x="7011923" y="13715"/>
                </a:lnTo>
                <a:lnTo>
                  <a:pt x="7011923" y="6095"/>
                </a:lnTo>
                <a:lnTo>
                  <a:pt x="7018019" y="13715"/>
                </a:lnTo>
                <a:lnTo>
                  <a:pt x="7018019" y="1469135"/>
                </a:lnTo>
                <a:lnTo>
                  <a:pt x="7025639" y="1469135"/>
                </a:lnTo>
                <a:close/>
              </a:path>
              <a:path w="7025640" h="1469389">
                <a:moveTo>
                  <a:pt x="12191" y="13715"/>
                </a:moveTo>
                <a:lnTo>
                  <a:pt x="12191" y="6095"/>
                </a:lnTo>
                <a:lnTo>
                  <a:pt x="6095" y="13715"/>
                </a:lnTo>
                <a:lnTo>
                  <a:pt x="12191" y="13715"/>
                </a:lnTo>
                <a:close/>
              </a:path>
              <a:path w="7025640" h="1469389">
                <a:moveTo>
                  <a:pt x="12191" y="1469135"/>
                </a:moveTo>
                <a:lnTo>
                  <a:pt x="12191" y="13715"/>
                </a:lnTo>
                <a:lnTo>
                  <a:pt x="6095" y="13715"/>
                </a:lnTo>
                <a:lnTo>
                  <a:pt x="6095" y="1469135"/>
                </a:lnTo>
                <a:lnTo>
                  <a:pt x="12191" y="1469135"/>
                </a:lnTo>
                <a:close/>
              </a:path>
              <a:path w="7025640" h="1469389">
                <a:moveTo>
                  <a:pt x="7018019" y="13715"/>
                </a:moveTo>
                <a:lnTo>
                  <a:pt x="7011923" y="6095"/>
                </a:lnTo>
                <a:lnTo>
                  <a:pt x="7011923" y="13715"/>
                </a:lnTo>
                <a:lnTo>
                  <a:pt x="7018019" y="13715"/>
                </a:lnTo>
                <a:close/>
              </a:path>
              <a:path w="7025640" h="1469389">
                <a:moveTo>
                  <a:pt x="7018019" y="1469135"/>
                </a:moveTo>
                <a:lnTo>
                  <a:pt x="7018019" y="13715"/>
                </a:lnTo>
                <a:lnTo>
                  <a:pt x="7011923" y="13715"/>
                </a:lnTo>
                <a:lnTo>
                  <a:pt x="7011923" y="1469135"/>
                </a:lnTo>
                <a:lnTo>
                  <a:pt x="7018019" y="1469135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17675" y="3886200"/>
            <a:ext cx="7011923" cy="26487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11580" y="3886199"/>
            <a:ext cx="7025640" cy="2654935"/>
          </a:xfrm>
          <a:custGeom>
            <a:avLst/>
            <a:gdLst/>
            <a:ahLst/>
            <a:cxnLst/>
            <a:rect l="l" t="t" r="r" b="b"/>
            <a:pathLst>
              <a:path w="7025640" h="2654934">
                <a:moveTo>
                  <a:pt x="12191" y="2642616"/>
                </a:moveTo>
                <a:lnTo>
                  <a:pt x="12191" y="0"/>
                </a:lnTo>
                <a:lnTo>
                  <a:pt x="0" y="0"/>
                </a:lnTo>
                <a:lnTo>
                  <a:pt x="0" y="2651760"/>
                </a:lnTo>
                <a:lnTo>
                  <a:pt x="3047" y="2654808"/>
                </a:lnTo>
                <a:lnTo>
                  <a:pt x="6095" y="2654808"/>
                </a:lnTo>
                <a:lnTo>
                  <a:pt x="6095" y="2642616"/>
                </a:lnTo>
                <a:lnTo>
                  <a:pt x="12191" y="2642616"/>
                </a:lnTo>
                <a:close/>
              </a:path>
              <a:path w="7025640" h="2654934">
                <a:moveTo>
                  <a:pt x="7018019" y="2642616"/>
                </a:moveTo>
                <a:lnTo>
                  <a:pt x="6095" y="2642616"/>
                </a:lnTo>
                <a:lnTo>
                  <a:pt x="12191" y="2648712"/>
                </a:lnTo>
                <a:lnTo>
                  <a:pt x="12191" y="2654808"/>
                </a:lnTo>
                <a:lnTo>
                  <a:pt x="7011923" y="2654808"/>
                </a:lnTo>
                <a:lnTo>
                  <a:pt x="7011923" y="2648712"/>
                </a:lnTo>
                <a:lnTo>
                  <a:pt x="7018019" y="2642616"/>
                </a:lnTo>
                <a:close/>
              </a:path>
              <a:path w="7025640" h="2654934">
                <a:moveTo>
                  <a:pt x="12191" y="2654808"/>
                </a:moveTo>
                <a:lnTo>
                  <a:pt x="12191" y="2648712"/>
                </a:lnTo>
                <a:lnTo>
                  <a:pt x="6095" y="2642616"/>
                </a:lnTo>
                <a:lnTo>
                  <a:pt x="6095" y="2654808"/>
                </a:lnTo>
                <a:lnTo>
                  <a:pt x="12191" y="2654808"/>
                </a:lnTo>
                <a:close/>
              </a:path>
              <a:path w="7025640" h="2654934">
                <a:moveTo>
                  <a:pt x="7025639" y="2651760"/>
                </a:moveTo>
                <a:lnTo>
                  <a:pt x="7025639" y="0"/>
                </a:lnTo>
                <a:lnTo>
                  <a:pt x="7011923" y="0"/>
                </a:lnTo>
                <a:lnTo>
                  <a:pt x="7011923" y="2642616"/>
                </a:lnTo>
                <a:lnTo>
                  <a:pt x="7018019" y="2642616"/>
                </a:lnTo>
                <a:lnTo>
                  <a:pt x="7018019" y="2654808"/>
                </a:lnTo>
                <a:lnTo>
                  <a:pt x="7022591" y="2654808"/>
                </a:lnTo>
                <a:lnTo>
                  <a:pt x="7025639" y="2651760"/>
                </a:lnTo>
                <a:close/>
              </a:path>
              <a:path w="7025640" h="2654934">
                <a:moveTo>
                  <a:pt x="7018019" y="2654808"/>
                </a:moveTo>
                <a:lnTo>
                  <a:pt x="7018019" y="2642616"/>
                </a:lnTo>
                <a:lnTo>
                  <a:pt x="7011923" y="2648712"/>
                </a:lnTo>
                <a:lnTo>
                  <a:pt x="7011923" y="2654808"/>
                </a:lnTo>
                <a:lnTo>
                  <a:pt x="7018019" y="2654808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18</a:t>
            </a:fld>
            <a:endParaRPr dirty="0"/>
          </a:p>
        </p:txBody>
      </p:sp>
      <p:sp>
        <p:nvSpPr>
          <p:cNvPr id="19" name="Rectangle 18"/>
          <p:cNvSpPr/>
          <p:nvPr/>
        </p:nvSpPr>
        <p:spPr>
          <a:xfrm>
            <a:off x="8458200" y="457200"/>
            <a:ext cx="5334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6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17320">
              <a:lnSpc>
                <a:spcPct val="100000"/>
              </a:lnSpc>
            </a:pPr>
            <a:r>
              <a:rPr b="1" spc="-5" dirty="0">
                <a:latin typeface="Century Gothic"/>
                <a:cs typeface="Century Gothic"/>
              </a:rPr>
              <a:t>FORGING</a:t>
            </a:r>
            <a:r>
              <a:rPr b="1" spc="-170" dirty="0">
                <a:latin typeface="Century Gothic"/>
                <a:cs typeface="Century Gothic"/>
              </a:rPr>
              <a:t> </a:t>
            </a:r>
            <a:r>
              <a:rPr b="1" spc="-5" dirty="0">
                <a:latin typeface="Century Gothic"/>
                <a:cs typeface="Century Gothic"/>
              </a:rPr>
              <a:t>COMPONENTS</a:t>
            </a:r>
          </a:p>
        </p:txBody>
      </p:sp>
      <p:sp>
        <p:nvSpPr>
          <p:cNvPr id="9" name="object 9"/>
          <p:cNvSpPr/>
          <p:nvPr/>
        </p:nvSpPr>
        <p:spPr>
          <a:xfrm>
            <a:off x="7918704" y="3886200"/>
            <a:ext cx="265176" cy="265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20724" y="1897379"/>
            <a:ext cx="6476999" cy="306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43000" y="1822704"/>
            <a:ext cx="6477000" cy="304800"/>
          </a:xfrm>
          <a:custGeom>
            <a:avLst/>
            <a:gdLst/>
            <a:ahLst/>
            <a:cxnLst/>
            <a:rect l="l" t="t" r="r" b="b"/>
            <a:pathLst>
              <a:path w="6477000" h="304800">
                <a:moveTo>
                  <a:pt x="0" y="0"/>
                </a:moveTo>
                <a:lnTo>
                  <a:pt x="0" y="304799"/>
                </a:lnTo>
                <a:lnTo>
                  <a:pt x="6476999" y="304799"/>
                </a:lnTo>
                <a:lnTo>
                  <a:pt x="6476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42060" y="1912620"/>
            <a:ext cx="106679" cy="1188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43000" y="1822704"/>
            <a:ext cx="6477000" cy="3048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180"/>
              </a:spcBef>
            </a:pP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FORGED</a:t>
            </a:r>
            <a:r>
              <a:rPr sz="1400" b="1" spc="-20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COMPONENTS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001000" y="1833372"/>
            <a:ext cx="1219199" cy="2052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1054608" y="2391155"/>
          <a:ext cx="6248398" cy="14828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4199"/>
                <a:gridCol w="3124199"/>
              </a:tblGrid>
              <a:tr h="371093"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CUSTOMER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F79445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MAHINDRA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F79445"/>
                    </a:solidFill>
                  </a:tcPr>
                </a:tc>
              </a:tr>
              <a:tr h="370331">
                <a:tc>
                  <a:txBody>
                    <a:bodyPr/>
                    <a:lstStyle/>
                    <a:p>
                      <a:pPr marL="78740">
                        <a:lnSpc>
                          <a:spcPts val="188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UNIT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3715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1885"/>
                        </a:lnSpc>
                      </a:pPr>
                      <a:r>
                        <a:rPr sz="1800" spc="-35" dirty="0">
                          <a:latin typeface="Calibri"/>
                          <a:cs typeface="Calibri"/>
                        </a:rPr>
                        <a:t>PARWANOO</a:t>
                      </a:r>
                      <a:r>
                        <a:rPr sz="1800" spc="-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PLANT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3715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</a:tr>
              <a:tr h="371093">
                <a:tc>
                  <a:txBody>
                    <a:bodyPr/>
                    <a:lstStyle/>
                    <a:p>
                      <a:pPr marL="78740">
                        <a:lnSpc>
                          <a:spcPts val="198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EXISTING</a:t>
                      </a:r>
                      <a:r>
                        <a:rPr sz="18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PRODUCTION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3715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98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15,000/MONTH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3715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DEFE9"/>
                    </a:solidFill>
                  </a:tcPr>
                </a:tc>
              </a:tr>
              <a:tr h="370331"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MACHINES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CNC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SPM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6"/>
          <p:cNvSpPr/>
          <p:nvPr/>
        </p:nvSpPr>
        <p:spPr>
          <a:xfrm>
            <a:off x="8462771" y="3881628"/>
            <a:ext cx="146304" cy="4114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471660" y="4135626"/>
            <a:ext cx="1904364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40" dirty="0">
                <a:latin typeface="Calibri"/>
                <a:cs typeface="Calibri"/>
              </a:rPr>
              <a:t>CLUTCH </a:t>
            </a:r>
            <a:r>
              <a:rPr sz="1600" b="1" spc="-20" dirty="0">
                <a:latin typeface="Calibri"/>
                <a:cs typeface="Calibri"/>
              </a:rPr>
              <a:t>RELEASE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FORK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848600" y="5364479"/>
            <a:ext cx="1600200" cy="14173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305544" y="6371333"/>
            <a:ext cx="1191895" cy="510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9245" marR="5080" indent="-297180">
              <a:lnSpc>
                <a:spcPct val="100000"/>
              </a:lnSpc>
            </a:pPr>
            <a:r>
              <a:rPr sz="1600" b="1" dirty="0">
                <a:latin typeface="Calibri"/>
                <a:cs typeface="Calibri"/>
              </a:rPr>
              <a:t>5</a:t>
            </a:r>
            <a:r>
              <a:rPr sz="1575" b="1" baseline="21164" dirty="0">
                <a:latin typeface="Calibri"/>
                <a:cs typeface="Calibri"/>
              </a:rPr>
              <a:t>th </a:t>
            </a:r>
            <a:r>
              <a:rPr sz="1600" b="1" spc="-5" dirty="0">
                <a:latin typeface="Calibri"/>
                <a:cs typeface="Calibri"/>
              </a:rPr>
              <a:t>&amp; </a:t>
            </a:r>
            <a:r>
              <a:rPr sz="1600" b="1" spc="-70" dirty="0">
                <a:latin typeface="Calibri"/>
                <a:cs typeface="Calibri"/>
              </a:rPr>
              <a:t>Rev.</a:t>
            </a:r>
            <a:r>
              <a:rPr sz="1600" b="1" spc="-18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Arm  </a:t>
            </a:r>
            <a:r>
              <a:rPr sz="1600" b="1" spc="-25" dirty="0">
                <a:latin typeface="Calibri"/>
                <a:cs typeface="Calibri"/>
              </a:rPr>
              <a:t>Forging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63256" y="4579620"/>
            <a:ext cx="1456944" cy="9067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1054608" y="4753355"/>
          <a:ext cx="6248398" cy="14828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4199"/>
                <a:gridCol w="3124199"/>
              </a:tblGrid>
              <a:tr h="371093"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CUSTOMER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F79445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MSIL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F79445"/>
                    </a:solidFill>
                  </a:tcPr>
                </a:tc>
              </a:tr>
              <a:tr h="370331">
                <a:tc>
                  <a:txBody>
                    <a:bodyPr/>
                    <a:lstStyle/>
                    <a:p>
                      <a:pPr marL="78740">
                        <a:lnSpc>
                          <a:spcPts val="188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UNIT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3715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1885"/>
                        </a:lnSpc>
                      </a:pPr>
                      <a:r>
                        <a:rPr sz="1800" spc="-35" dirty="0">
                          <a:latin typeface="Calibri"/>
                          <a:cs typeface="Calibri"/>
                        </a:rPr>
                        <a:t>PARWANOO</a:t>
                      </a:r>
                      <a:r>
                        <a:rPr sz="1800" spc="-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PLANT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3715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</a:tr>
              <a:tr h="371093">
                <a:tc>
                  <a:txBody>
                    <a:bodyPr/>
                    <a:lstStyle/>
                    <a:p>
                      <a:pPr marL="78740">
                        <a:lnSpc>
                          <a:spcPts val="198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EXISTING</a:t>
                      </a:r>
                      <a:r>
                        <a:rPr sz="18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PRODUCTION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3715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98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40,000 PER</a:t>
                      </a:r>
                      <a:r>
                        <a:rPr sz="1800" spc="-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MONTH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3715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DEFE9"/>
                    </a:solidFill>
                  </a:tcPr>
                </a:tc>
              </a:tr>
              <a:tr h="370331"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MACHINES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CNC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VMC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19</a:t>
            </a:fld>
            <a:endParaRPr dirty="0"/>
          </a:p>
        </p:txBody>
      </p:sp>
      <p:sp>
        <p:nvSpPr>
          <p:cNvPr id="24" name="Rectangle 23"/>
          <p:cNvSpPr/>
          <p:nvPr/>
        </p:nvSpPr>
        <p:spPr>
          <a:xfrm>
            <a:off x="8534400" y="533400"/>
            <a:ext cx="4572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9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9160">
              <a:lnSpc>
                <a:spcPct val="100000"/>
              </a:lnSpc>
            </a:pPr>
            <a:r>
              <a:rPr b="0" dirty="0">
                <a:latin typeface="Century Gothic"/>
                <a:cs typeface="Century Gothic"/>
              </a:rPr>
              <a:t>Mission, </a:t>
            </a:r>
            <a:r>
              <a:rPr b="0" spc="5" dirty="0">
                <a:latin typeface="Century Gothic"/>
                <a:cs typeface="Century Gothic"/>
              </a:rPr>
              <a:t>Vision </a:t>
            </a:r>
            <a:r>
              <a:rPr b="0" dirty="0">
                <a:latin typeface="Century Gothic"/>
                <a:cs typeface="Century Gothic"/>
              </a:rPr>
              <a:t>and </a:t>
            </a:r>
            <a:r>
              <a:rPr b="0" spc="-5" dirty="0">
                <a:latin typeface="Century Gothic"/>
                <a:cs typeface="Century Gothic"/>
              </a:rPr>
              <a:t>Core</a:t>
            </a:r>
            <a:r>
              <a:rPr b="0" spc="-320" dirty="0">
                <a:latin typeface="Century Gothic"/>
                <a:cs typeface="Century Gothic"/>
              </a:rPr>
              <a:t> </a:t>
            </a:r>
            <a:r>
              <a:rPr b="0" spc="-5" dirty="0">
                <a:latin typeface="Century Gothic"/>
                <a:cs typeface="Century Gothic"/>
              </a:rPr>
              <a:t>Values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110">
              <a:lnSpc>
                <a:spcPts val="1305"/>
              </a:lnSpc>
            </a:pPr>
            <a:fld id="{81D60167-4931-47E6-BA6A-407CBD079E47}" type="slidenum">
              <a:rPr dirty="0"/>
              <a:pPr marL="118110">
                <a:lnSpc>
                  <a:spcPts val="1305"/>
                </a:lnSpc>
              </a:pPr>
              <a:t>2</a:t>
            </a:fld>
            <a:endParaRPr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828800"/>
            <a:ext cx="7391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8458200" y="533400"/>
            <a:ext cx="5334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28115">
              <a:lnSpc>
                <a:spcPct val="100000"/>
              </a:lnSpc>
            </a:pPr>
            <a:r>
              <a:rPr b="1" spc="-5" dirty="0">
                <a:latin typeface="Century Gothic"/>
                <a:cs typeface="Century Gothic"/>
              </a:rPr>
              <a:t>Transmission</a:t>
            </a:r>
            <a:r>
              <a:rPr b="1" spc="-190" dirty="0">
                <a:latin typeface="Century Gothic"/>
                <a:cs typeface="Century Gothic"/>
              </a:rPr>
              <a:t> </a:t>
            </a:r>
            <a:r>
              <a:rPr b="1" spc="-5" dirty="0">
                <a:latin typeface="Century Gothic"/>
                <a:cs typeface="Century Gothic"/>
              </a:rPr>
              <a:t>Assemblies</a:t>
            </a:r>
          </a:p>
        </p:txBody>
      </p:sp>
      <p:sp>
        <p:nvSpPr>
          <p:cNvPr id="9" name="object 9"/>
          <p:cNvSpPr/>
          <p:nvPr/>
        </p:nvSpPr>
        <p:spPr>
          <a:xfrm>
            <a:off x="1220724" y="1897379"/>
            <a:ext cx="6476999" cy="306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3000" y="1822704"/>
            <a:ext cx="6477000" cy="304800"/>
          </a:xfrm>
          <a:custGeom>
            <a:avLst/>
            <a:gdLst/>
            <a:ahLst/>
            <a:cxnLst/>
            <a:rect l="l" t="t" r="r" b="b"/>
            <a:pathLst>
              <a:path w="6477000" h="304800">
                <a:moveTo>
                  <a:pt x="0" y="0"/>
                </a:moveTo>
                <a:lnTo>
                  <a:pt x="0" y="304799"/>
                </a:lnTo>
                <a:lnTo>
                  <a:pt x="6476999" y="304799"/>
                </a:lnTo>
                <a:lnTo>
                  <a:pt x="6476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2060" y="1912620"/>
            <a:ext cx="106679" cy="118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43000" y="1822704"/>
            <a:ext cx="6477000" cy="3048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38784">
              <a:lnSpc>
                <a:spcPct val="100000"/>
              </a:lnSpc>
              <a:spcBef>
                <a:spcPts val="180"/>
              </a:spcBef>
            </a:pP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LGSS </a:t>
            </a:r>
            <a:r>
              <a:rPr sz="1400" b="1" dirty="0">
                <a:solidFill>
                  <a:srgbClr val="FFFFFF"/>
                </a:solidFill>
                <a:latin typeface="Palatino Linotype"/>
                <a:cs typeface="Palatino Linotype"/>
              </a:rPr>
              <a:t>(LEVER, GEAR, </a:t>
            </a: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SHIFT </a:t>
            </a:r>
            <a:r>
              <a:rPr sz="1400" b="1" dirty="0">
                <a:solidFill>
                  <a:srgbClr val="FFFFFF"/>
                </a:solidFill>
                <a:latin typeface="Palatino Linotype"/>
                <a:cs typeface="Palatino Linotype"/>
              </a:rPr>
              <a:t>&amp;</a:t>
            </a:r>
            <a:r>
              <a:rPr sz="1400" b="1" spc="-22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SELECT)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09547" y="3730242"/>
            <a:ext cx="926465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MACHINES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48046" y="3730242"/>
            <a:ext cx="182118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4 AXIS </a:t>
            </a:r>
            <a:r>
              <a:rPr sz="1600" spc="-15" dirty="0">
                <a:latin typeface="Calibri"/>
                <a:cs typeface="Calibri"/>
              </a:rPr>
              <a:t>VMC</a:t>
            </a:r>
            <a:r>
              <a:rPr sz="1600" spc="-1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MACHINE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696200" y="2209800"/>
            <a:ext cx="1828799" cy="1676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85531" y="2199132"/>
            <a:ext cx="1851660" cy="1687195"/>
          </a:xfrm>
          <a:custGeom>
            <a:avLst/>
            <a:gdLst/>
            <a:ahLst/>
            <a:cxnLst/>
            <a:rect l="l" t="t" r="r" b="b"/>
            <a:pathLst>
              <a:path w="1851659" h="1687195">
                <a:moveTo>
                  <a:pt x="1851659" y="1687067"/>
                </a:moveTo>
                <a:lnTo>
                  <a:pt x="1851659" y="3047"/>
                </a:lnTo>
                <a:lnTo>
                  <a:pt x="1848611" y="0"/>
                </a:lnTo>
                <a:lnTo>
                  <a:pt x="3047" y="0"/>
                </a:lnTo>
                <a:lnTo>
                  <a:pt x="0" y="3047"/>
                </a:lnTo>
                <a:lnTo>
                  <a:pt x="0" y="1687067"/>
                </a:lnTo>
                <a:lnTo>
                  <a:pt x="6095" y="1687067"/>
                </a:lnTo>
                <a:lnTo>
                  <a:pt x="6095" y="12191"/>
                </a:lnTo>
                <a:lnTo>
                  <a:pt x="12191" y="6095"/>
                </a:lnTo>
                <a:lnTo>
                  <a:pt x="12191" y="12191"/>
                </a:lnTo>
                <a:lnTo>
                  <a:pt x="1837943" y="12191"/>
                </a:lnTo>
                <a:lnTo>
                  <a:pt x="1837943" y="6095"/>
                </a:lnTo>
                <a:lnTo>
                  <a:pt x="1845563" y="12191"/>
                </a:lnTo>
                <a:lnTo>
                  <a:pt x="1845563" y="1687067"/>
                </a:lnTo>
                <a:lnTo>
                  <a:pt x="1851659" y="1687067"/>
                </a:lnTo>
                <a:close/>
              </a:path>
              <a:path w="1851659" h="1687195">
                <a:moveTo>
                  <a:pt x="12191" y="12191"/>
                </a:moveTo>
                <a:lnTo>
                  <a:pt x="12191" y="6095"/>
                </a:lnTo>
                <a:lnTo>
                  <a:pt x="6095" y="12191"/>
                </a:lnTo>
                <a:lnTo>
                  <a:pt x="12191" y="12191"/>
                </a:lnTo>
                <a:close/>
              </a:path>
              <a:path w="1851659" h="1687195">
                <a:moveTo>
                  <a:pt x="12191" y="1687067"/>
                </a:moveTo>
                <a:lnTo>
                  <a:pt x="12191" y="12191"/>
                </a:lnTo>
                <a:lnTo>
                  <a:pt x="6095" y="12191"/>
                </a:lnTo>
                <a:lnTo>
                  <a:pt x="6095" y="1687067"/>
                </a:lnTo>
                <a:lnTo>
                  <a:pt x="12191" y="1687067"/>
                </a:lnTo>
                <a:close/>
              </a:path>
              <a:path w="1851659" h="1687195">
                <a:moveTo>
                  <a:pt x="1845563" y="12191"/>
                </a:moveTo>
                <a:lnTo>
                  <a:pt x="1837943" y="6095"/>
                </a:lnTo>
                <a:lnTo>
                  <a:pt x="1837943" y="12191"/>
                </a:lnTo>
                <a:lnTo>
                  <a:pt x="1845563" y="12191"/>
                </a:lnTo>
                <a:close/>
              </a:path>
              <a:path w="1851659" h="1687195">
                <a:moveTo>
                  <a:pt x="1845563" y="1687067"/>
                </a:moveTo>
                <a:lnTo>
                  <a:pt x="1845563" y="12191"/>
                </a:lnTo>
                <a:lnTo>
                  <a:pt x="1837943" y="12191"/>
                </a:lnTo>
                <a:lnTo>
                  <a:pt x="1837943" y="1687067"/>
                </a:lnTo>
                <a:lnTo>
                  <a:pt x="1845563" y="1687067"/>
                </a:lnTo>
                <a:close/>
              </a:path>
            </a:pathLst>
          </a:custGeom>
          <a:solidFill>
            <a:srgbClr val="4F7F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7200" y="3886199"/>
            <a:ext cx="9144000" cy="3429000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3428999"/>
                </a:moveTo>
                <a:lnTo>
                  <a:pt x="9143999" y="3428999"/>
                </a:lnTo>
                <a:lnTo>
                  <a:pt x="9143999" y="0"/>
                </a:lnTo>
                <a:lnTo>
                  <a:pt x="0" y="0"/>
                </a:lnTo>
                <a:lnTo>
                  <a:pt x="0" y="3428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1130808" y="2243327"/>
          <a:ext cx="6476998" cy="19811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8499"/>
                <a:gridCol w="3238499"/>
              </a:tblGrid>
              <a:tr h="336041">
                <a:tc>
                  <a:txBody>
                    <a:bodyPr/>
                    <a:lstStyle/>
                    <a:p>
                      <a:pPr marL="78740">
                        <a:lnSpc>
                          <a:spcPts val="1770"/>
                        </a:lnSpc>
                      </a:pPr>
                      <a:r>
                        <a:rPr sz="1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CUSTOMER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F79445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770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MSIL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F79445"/>
                    </a:solidFill>
                  </a:tcPr>
                </a:tc>
              </a:tr>
              <a:tr h="334517">
                <a:tc>
                  <a:txBody>
                    <a:bodyPr/>
                    <a:lstStyle/>
                    <a:p>
                      <a:pPr marL="78740">
                        <a:lnSpc>
                          <a:spcPts val="1664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UNIT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1664"/>
                        </a:lnSpc>
                      </a:pPr>
                      <a:r>
                        <a:rPr sz="1600" spc="-25" dirty="0">
                          <a:latin typeface="Calibri"/>
                          <a:cs typeface="Calibri"/>
                        </a:rPr>
                        <a:t>PARWANOO</a:t>
                      </a:r>
                      <a:r>
                        <a:rPr sz="16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PLANT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</a:tr>
              <a:tr h="822959">
                <a:tc>
                  <a:txBody>
                    <a:bodyPr/>
                    <a:lstStyle/>
                    <a:p>
                      <a:pPr marL="78740">
                        <a:lnSpc>
                          <a:spcPts val="1770"/>
                        </a:lnSpc>
                      </a:pPr>
                      <a:r>
                        <a:rPr lang="en-US" sz="1600" spc="-5" dirty="0" err="1" smtClean="0">
                          <a:latin typeface="Calibri"/>
                          <a:cs typeface="Calibri"/>
                        </a:rPr>
                        <a:t>Exisitng</a:t>
                      </a:r>
                      <a:r>
                        <a:rPr lang="en-US" sz="1600" spc="-5" baseline="0" dirty="0" smtClean="0">
                          <a:latin typeface="Calibri"/>
                          <a:cs typeface="Calibri"/>
                        </a:rPr>
                        <a:t> Production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770"/>
                        </a:lnSpc>
                      </a:pPr>
                      <a:r>
                        <a:rPr sz="1600" spc="-20" smtClean="0">
                          <a:latin typeface="Calibri"/>
                          <a:cs typeface="Calibri"/>
                        </a:rPr>
                        <a:t>25</a:t>
                      </a:r>
                      <a:r>
                        <a:rPr lang="en-US" sz="1600" spc="-20" dirty="0" smtClean="0">
                          <a:latin typeface="Calibri"/>
                          <a:cs typeface="Calibri"/>
                        </a:rPr>
                        <a:t>,</a:t>
                      </a:r>
                      <a:r>
                        <a:rPr sz="1600" spc="-20" smtClean="0">
                          <a:latin typeface="Calibri"/>
                          <a:cs typeface="Calibri"/>
                        </a:rPr>
                        <a:t>000</a:t>
                      </a:r>
                      <a:r>
                        <a:rPr sz="1600" spc="-8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spc="-80" dirty="0" smtClean="0">
                          <a:latin typeface="Calibri"/>
                          <a:cs typeface="Calibri"/>
                        </a:rPr>
                        <a:t>/ </a:t>
                      </a:r>
                      <a:r>
                        <a:rPr sz="1600" spc="-25" smtClean="0">
                          <a:latin typeface="Calibri"/>
                          <a:cs typeface="Calibri"/>
                        </a:rPr>
                        <a:t>MONTH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DEFE9"/>
                    </a:solidFill>
                  </a:tcPr>
                </a:tc>
              </a:tr>
              <a:tr h="143255">
                <a:tc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solidFill>
                      <a:srgbClr val="FCDDCF"/>
                    </a:solidFill>
                  </a:tcPr>
                </a:tc>
              </a:tr>
              <a:tr h="192024">
                <a:tc gridSpan="2">
                  <a:txBody>
                    <a:bodyPr/>
                    <a:lstStyle/>
                    <a:p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CDD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19" name="object 19"/>
          <p:cNvSpPr/>
          <p:nvPr/>
        </p:nvSpPr>
        <p:spPr>
          <a:xfrm>
            <a:off x="4375403" y="388619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0"/>
                </a:moveTo>
                <a:lnTo>
                  <a:pt x="0" y="198120"/>
                </a:lnTo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30808" y="4078223"/>
            <a:ext cx="6489700" cy="0"/>
          </a:xfrm>
          <a:custGeom>
            <a:avLst/>
            <a:gdLst/>
            <a:ahLst/>
            <a:cxnLst/>
            <a:rect l="l" t="t" r="r" b="b"/>
            <a:pathLst>
              <a:path w="6489700">
                <a:moveTo>
                  <a:pt x="0" y="0"/>
                </a:moveTo>
                <a:lnTo>
                  <a:pt x="6489191" y="0"/>
                </a:lnTo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7199" y="5780532"/>
            <a:ext cx="1993900" cy="730250"/>
          </a:xfrm>
          <a:custGeom>
            <a:avLst/>
            <a:gdLst/>
            <a:ahLst/>
            <a:cxnLst/>
            <a:rect l="l" t="t" r="r" b="b"/>
            <a:pathLst>
              <a:path w="1993900" h="730250">
                <a:moveTo>
                  <a:pt x="1993391" y="725423"/>
                </a:moveTo>
                <a:lnTo>
                  <a:pt x="1993391" y="4571"/>
                </a:lnTo>
                <a:lnTo>
                  <a:pt x="1987295" y="0"/>
                </a:lnTo>
                <a:lnTo>
                  <a:pt x="0" y="0"/>
                </a:lnTo>
                <a:lnTo>
                  <a:pt x="0" y="729995"/>
                </a:lnTo>
                <a:lnTo>
                  <a:pt x="0" y="22859"/>
                </a:lnTo>
                <a:lnTo>
                  <a:pt x="12192" y="10667"/>
                </a:lnTo>
                <a:lnTo>
                  <a:pt x="12192" y="22859"/>
                </a:lnTo>
                <a:lnTo>
                  <a:pt x="1970531" y="22859"/>
                </a:lnTo>
                <a:lnTo>
                  <a:pt x="1970531" y="10667"/>
                </a:lnTo>
                <a:lnTo>
                  <a:pt x="1981199" y="22859"/>
                </a:lnTo>
                <a:lnTo>
                  <a:pt x="1981199" y="729995"/>
                </a:lnTo>
                <a:lnTo>
                  <a:pt x="1987295" y="729995"/>
                </a:lnTo>
                <a:lnTo>
                  <a:pt x="1993391" y="725423"/>
                </a:lnTo>
                <a:close/>
              </a:path>
              <a:path w="1993900" h="730250">
                <a:moveTo>
                  <a:pt x="12192" y="22859"/>
                </a:moveTo>
                <a:lnTo>
                  <a:pt x="12192" y="10667"/>
                </a:lnTo>
                <a:lnTo>
                  <a:pt x="0" y="22859"/>
                </a:lnTo>
                <a:lnTo>
                  <a:pt x="12192" y="22859"/>
                </a:lnTo>
                <a:close/>
              </a:path>
              <a:path w="1993900" h="730250">
                <a:moveTo>
                  <a:pt x="12192" y="708659"/>
                </a:moveTo>
                <a:lnTo>
                  <a:pt x="12192" y="22859"/>
                </a:lnTo>
                <a:lnTo>
                  <a:pt x="0" y="22859"/>
                </a:lnTo>
                <a:lnTo>
                  <a:pt x="0" y="708659"/>
                </a:lnTo>
                <a:lnTo>
                  <a:pt x="12192" y="708659"/>
                </a:lnTo>
                <a:close/>
              </a:path>
              <a:path w="1993900" h="730250">
                <a:moveTo>
                  <a:pt x="1981199" y="708659"/>
                </a:moveTo>
                <a:lnTo>
                  <a:pt x="0" y="708659"/>
                </a:lnTo>
                <a:lnTo>
                  <a:pt x="12192" y="719327"/>
                </a:lnTo>
                <a:lnTo>
                  <a:pt x="12192" y="729995"/>
                </a:lnTo>
                <a:lnTo>
                  <a:pt x="1970531" y="729995"/>
                </a:lnTo>
                <a:lnTo>
                  <a:pt x="1970531" y="719327"/>
                </a:lnTo>
                <a:lnTo>
                  <a:pt x="1981199" y="708659"/>
                </a:lnTo>
                <a:close/>
              </a:path>
              <a:path w="1993900" h="730250">
                <a:moveTo>
                  <a:pt x="12192" y="729995"/>
                </a:moveTo>
                <a:lnTo>
                  <a:pt x="12192" y="719327"/>
                </a:lnTo>
                <a:lnTo>
                  <a:pt x="0" y="708659"/>
                </a:lnTo>
                <a:lnTo>
                  <a:pt x="0" y="729995"/>
                </a:lnTo>
                <a:lnTo>
                  <a:pt x="12192" y="729995"/>
                </a:lnTo>
                <a:close/>
              </a:path>
              <a:path w="1993900" h="730250">
                <a:moveTo>
                  <a:pt x="1981199" y="22859"/>
                </a:moveTo>
                <a:lnTo>
                  <a:pt x="1970531" y="10667"/>
                </a:lnTo>
                <a:lnTo>
                  <a:pt x="1970531" y="22859"/>
                </a:lnTo>
                <a:lnTo>
                  <a:pt x="1981199" y="22859"/>
                </a:lnTo>
                <a:close/>
              </a:path>
              <a:path w="1993900" h="730250">
                <a:moveTo>
                  <a:pt x="1981199" y="708659"/>
                </a:moveTo>
                <a:lnTo>
                  <a:pt x="1981199" y="22859"/>
                </a:lnTo>
                <a:lnTo>
                  <a:pt x="1970531" y="22859"/>
                </a:lnTo>
                <a:lnTo>
                  <a:pt x="1970531" y="708659"/>
                </a:lnTo>
                <a:lnTo>
                  <a:pt x="1981199" y="708659"/>
                </a:lnTo>
                <a:close/>
              </a:path>
              <a:path w="1993900" h="730250">
                <a:moveTo>
                  <a:pt x="1981199" y="729995"/>
                </a:moveTo>
                <a:lnTo>
                  <a:pt x="1981199" y="708659"/>
                </a:lnTo>
                <a:lnTo>
                  <a:pt x="1970531" y="719327"/>
                </a:lnTo>
                <a:lnTo>
                  <a:pt x="1970531" y="729995"/>
                </a:lnTo>
                <a:lnTo>
                  <a:pt x="1981199" y="7299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25271" y="5803897"/>
            <a:ext cx="1337945" cy="622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0" dirty="0">
                <a:latin typeface="Bookman Old Style"/>
                <a:cs typeface="Bookman Old Style"/>
              </a:rPr>
              <a:t>H Pattern  mac</a:t>
            </a:r>
            <a:r>
              <a:rPr sz="2000" b="0" spc="-5" dirty="0">
                <a:latin typeface="Bookman Old Style"/>
                <a:cs typeface="Bookman Old Style"/>
              </a:rPr>
              <a:t>hinin</a:t>
            </a:r>
            <a:r>
              <a:rPr sz="2000" b="0" dirty="0">
                <a:latin typeface="Bookman Old Style"/>
                <a:cs typeface="Bookman Old Style"/>
              </a:rPr>
              <a:t>g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7199" y="5247132"/>
            <a:ext cx="1993900" cy="424180"/>
          </a:xfrm>
          <a:custGeom>
            <a:avLst/>
            <a:gdLst/>
            <a:ahLst/>
            <a:cxnLst/>
            <a:rect l="l" t="t" r="r" b="b"/>
            <a:pathLst>
              <a:path w="1993900" h="424179">
                <a:moveTo>
                  <a:pt x="1993391" y="417575"/>
                </a:moveTo>
                <a:lnTo>
                  <a:pt x="1993391" y="4571"/>
                </a:lnTo>
                <a:lnTo>
                  <a:pt x="1987295" y="0"/>
                </a:lnTo>
                <a:lnTo>
                  <a:pt x="0" y="0"/>
                </a:lnTo>
                <a:lnTo>
                  <a:pt x="0" y="423671"/>
                </a:lnTo>
                <a:lnTo>
                  <a:pt x="0" y="22859"/>
                </a:lnTo>
                <a:lnTo>
                  <a:pt x="12192" y="10667"/>
                </a:lnTo>
                <a:lnTo>
                  <a:pt x="12192" y="22859"/>
                </a:lnTo>
                <a:lnTo>
                  <a:pt x="1970531" y="22859"/>
                </a:lnTo>
                <a:lnTo>
                  <a:pt x="1970531" y="10667"/>
                </a:lnTo>
                <a:lnTo>
                  <a:pt x="1981199" y="22859"/>
                </a:lnTo>
                <a:lnTo>
                  <a:pt x="1981199" y="423671"/>
                </a:lnTo>
                <a:lnTo>
                  <a:pt x="1987295" y="423671"/>
                </a:lnTo>
                <a:lnTo>
                  <a:pt x="1993391" y="417575"/>
                </a:lnTo>
                <a:close/>
              </a:path>
              <a:path w="1993900" h="424179">
                <a:moveTo>
                  <a:pt x="12192" y="22859"/>
                </a:moveTo>
                <a:lnTo>
                  <a:pt x="12192" y="10667"/>
                </a:lnTo>
                <a:lnTo>
                  <a:pt x="0" y="22859"/>
                </a:lnTo>
                <a:lnTo>
                  <a:pt x="12192" y="22859"/>
                </a:lnTo>
                <a:close/>
              </a:path>
              <a:path w="1993900" h="424179">
                <a:moveTo>
                  <a:pt x="12192" y="400811"/>
                </a:moveTo>
                <a:lnTo>
                  <a:pt x="12192" y="22859"/>
                </a:lnTo>
                <a:lnTo>
                  <a:pt x="0" y="22859"/>
                </a:lnTo>
                <a:lnTo>
                  <a:pt x="0" y="400811"/>
                </a:lnTo>
                <a:lnTo>
                  <a:pt x="12192" y="400811"/>
                </a:lnTo>
                <a:close/>
              </a:path>
              <a:path w="1993900" h="424179">
                <a:moveTo>
                  <a:pt x="1981199" y="400811"/>
                </a:moveTo>
                <a:lnTo>
                  <a:pt x="0" y="400811"/>
                </a:lnTo>
                <a:lnTo>
                  <a:pt x="12192" y="411479"/>
                </a:lnTo>
                <a:lnTo>
                  <a:pt x="12192" y="423671"/>
                </a:lnTo>
                <a:lnTo>
                  <a:pt x="1970531" y="423671"/>
                </a:lnTo>
                <a:lnTo>
                  <a:pt x="1970531" y="411479"/>
                </a:lnTo>
                <a:lnTo>
                  <a:pt x="1981199" y="400811"/>
                </a:lnTo>
                <a:close/>
              </a:path>
              <a:path w="1993900" h="424179">
                <a:moveTo>
                  <a:pt x="12192" y="423671"/>
                </a:moveTo>
                <a:lnTo>
                  <a:pt x="12192" y="411479"/>
                </a:lnTo>
                <a:lnTo>
                  <a:pt x="0" y="400811"/>
                </a:lnTo>
                <a:lnTo>
                  <a:pt x="0" y="423671"/>
                </a:lnTo>
                <a:lnTo>
                  <a:pt x="12192" y="423671"/>
                </a:lnTo>
                <a:close/>
              </a:path>
              <a:path w="1993900" h="424179">
                <a:moveTo>
                  <a:pt x="1981199" y="22859"/>
                </a:moveTo>
                <a:lnTo>
                  <a:pt x="1970531" y="10667"/>
                </a:lnTo>
                <a:lnTo>
                  <a:pt x="1970531" y="22859"/>
                </a:lnTo>
                <a:lnTo>
                  <a:pt x="1981199" y="22859"/>
                </a:lnTo>
                <a:close/>
              </a:path>
              <a:path w="1993900" h="424179">
                <a:moveTo>
                  <a:pt x="1981199" y="400811"/>
                </a:moveTo>
                <a:lnTo>
                  <a:pt x="1981199" y="22859"/>
                </a:lnTo>
                <a:lnTo>
                  <a:pt x="1970531" y="22859"/>
                </a:lnTo>
                <a:lnTo>
                  <a:pt x="1970531" y="400811"/>
                </a:lnTo>
                <a:lnTo>
                  <a:pt x="1981199" y="400811"/>
                </a:lnTo>
                <a:close/>
              </a:path>
              <a:path w="1993900" h="424179">
                <a:moveTo>
                  <a:pt x="1981199" y="423671"/>
                </a:moveTo>
                <a:lnTo>
                  <a:pt x="1981199" y="400811"/>
                </a:lnTo>
                <a:lnTo>
                  <a:pt x="1970531" y="411479"/>
                </a:lnTo>
                <a:lnTo>
                  <a:pt x="1970531" y="423671"/>
                </a:lnTo>
                <a:lnTo>
                  <a:pt x="1981199" y="4236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25271" y="5270497"/>
            <a:ext cx="1764664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0" spc="5" dirty="0">
                <a:latin typeface="Bookman Old Style"/>
                <a:cs typeface="Bookman Old Style"/>
              </a:rPr>
              <a:t>3D</a:t>
            </a:r>
            <a:r>
              <a:rPr sz="2000" b="0" spc="-190" dirty="0">
                <a:latin typeface="Bookman Old Style"/>
                <a:cs typeface="Bookman Old Style"/>
              </a:rPr>
              <a:t> </a:t>
            </a:r>
            <a:r>
              <a:rPr sz="2000" b="0" spc="-5" dirty="0">
                <a:latin typeface="Bookman Old Style"/>
                <a:cs typeface="Bookman Old Style"/>
              </a:rPr>
              <a:t>machining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696200" y="3886200"/>
            <a:ext cx="1828799" cy="1950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685531" y="3886199"/>
            <a:ext cx="1851660" cy="205740"/>
          </a:xfrm>
          <a:custGeom>
            <a:avLst/>
            <a:gdLst/>
            <a:ahLst/>
            <a:cxnLst/>
            <a:rect l="l" t="t" r="r" b="b"/>
            <a:pathLst>
              <a:path w="1851659" h="205739">
                <a:moveTo>
                  <a:pt x="12191" y="193548"/>
                </a:moveTo>
                <a:lnTo>
                  <a:pt x="12191" y="0"/>
                </a:lnTo>
                <a:lnTo>
                  <a:pt x="0" y="0"/>
                </a:lnTo>
                <a:lnTo>
                  <a:pt x="0" y="202692"/>
                </a:lnTo>
                <a:lnTo>
                  <a:pt x="3047" y="205740"/>
                </a:lnTo>
                <a:lnTo>
                  <a:pt x="6095" y="205740"/>
                </a:lnTo>
                <a:lnTo>
                  <a:pt x="6095" y="193548"/>
                </a:lnTo>
                <a:lnTo>
                  <a:pt x="12191" y="193548"/>
                </a:lnTo>
                <a:close/>
              </a:path>
              <a:path w="1851659" h="205739">
                <a:moveTo>
                  <a:pt x="1845563" y="193548"/>
                </a:moveTo>
                <a:lnTo>
                  <a:pt x="6095" y="193548"/>
                </a:lnTo>
                <a:lnTo>
                  <a:pt x="12191" y="199644"/>
                </a:lnTo>
                <a:lnTo>
                  <a:pt x="12191" y="205740"/>
                </a:lnTo>
                <a:lnTo>
                  <a:pt x="1837943" y="205740"/>
                </a:lnTo>
                <a:lnTo>
                  <a:pt x="1837943" y="199644"/>
                </a:lnTo>
                <a:lnTo>
                  <a:pt x="1845563" y="193548"/>
                </a:lnTo>
                <a:close/>
              </a:path>
              <a:path w="1851659" h="205739">
                <a:moveTo>
                  <a:pt x="12191" y="205740"/>
                </a:moveTo>
                <a:lnTo>
                  <a:pt x="12191" y="199644"/>
                </a:lnTo>
                <a:lnTo>
                  <a:pt x="6095" y="193548"/>
                </a:lnTo>
                <a:lnTo>
                  <a:pt x="6095" y="205740"/>
                </a:lnTo>
                <a:lnTo>
                  <a:pt x="12191" y="205740"/>
                </a:lnTo>
                <a:close/>
              </a:path>
              <a:path w="1851659" h="205739">
                <a:moveTo>
                  <a:pt x="1851659" y="202692"/>
                </a:moveTo>
                <a:lnTo>
                  <a:pt x="1851659" y="0"/>
                </a:lnTo>
                <a:lnTo>
                  <a:pt x="1837943" y="0"/>
                </a:lnTo>
                <a:lnTo>
                  <a:pt x="1837943" y="193548"/>
                </a:lnTo>
                <a:lnTo>
                  <a:pt x="1845563" y="193548"/>
                </a:lnTo>
                <a:lnTo>
                  <a:pt x="1845563" y="205740"/>
                </a:lnTo>
                <a:lnTo>
                  <a:pt x="1848611" y="205740"/>
                </a:lnTo>
                <a:lnTo>
                  <a:pt x="1851659" y="202692"/>
                </a:lnTo>
                <a:close/>
              </a:path>
              <a:path w="1851659" h="205739">
                <a:moveTo>
                  <a:pt x="1845563" y="205740"/>
                </a:moveTo>
                <a:lnTo>
                  <a:pt x="1845563" y="193548"/>
                </a:lnTo>
                <a:lnTo>
                  <a:pt x="1837943" y="199644"/>
                </a:lnTo>
                <a:lnTo>
                  <a:pt x="1837943" y="205740"/>
                </a:lnTo>
                <a:lnTo>
                  <a:pt x="1845563" y="205740"/>
                </a:lnTo>
                <a:close/>
              </a:path>
            </a:pathLst>
          </a:custGeom>
          <a:solidFill>
            <a:srgbClr val="4F7F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514600" y="4290059"/>
            <a:ext cx="2708148" cy="23942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03931" y="4279391"/>
            <a:ext cx="2729865" cy="2415540"/>
          </a:xfrm>
          <a:custGeom>
            <a:avLst/>
            <a:gdLst/>
            <a:ahLst/>
            <a:cxnLst/>
            <a:rect l="l" t="t" r="r" b="b"/>
            <a:pathLst>
              <a:path w="2729865" h="2415540">
                <a:moveTo>
                  <a:pt x="2729483" y="2412491"/>
                </a:moveTo>
                <a:lnTo>
                  <a:pt x="2729483" y="3047"/>
                </a:lnTo>
                <a:lnTo>
                  <a:pt x="2726435" y="0"/>
                </a:lnTo>
                <a:lnTo>
                  <a:pt x="3047" y="0"/>
                </a:lnTo>
                <a:lnTo>
                  <a:pt x="0" y="3047"/>
                </a:lnTo>
                <a:lnTo>
                  <a:pt x="0" y="2412491"/>
                </a:lnTo>
                <a:lnTo>
                  <a:pt x="3047" y="2415539"/>
                </a:lnTo>
                <a:lnTo>
                  <a:pt x="6095" y="2415539"/>
                </a:lnTo>
                <a:lnTo>
                  <a:pt x="6095" y="13715"/>
                </a:lnTo>
                <a:lnTo>
                  <a:pt x="12191" y="6095"/>
                </a:lnTo>
                <a:lnTo>
                  <a:pt x="12191" y="13715"/>
                </a:lnTo>
                <a:lnTo>
                  <a:pt x="2717291" y="13715"/>
                </a:lnTo>
                <a:lnTo>
                  <a:pt x="2717291" y="6095"/>
                </a:lnTo>
                <a:lnTo>
                  <a:pt x="2723387" y="13715"/>
                </a:lnTo>
                <a:lnTo>
                  <a:pt x="2723387" y="2415539"/>
                </a:lnTo>
                <a:lnTo>
                  <a:pt x="2726435" y="2415539"/>
                </a:lnTo>
                <a:lnTo>
                  <a:pt x="2729483" y="2412491"/>
                </a:lnTo>
                <a:close/>
              </a:path>
              <a:path w="2729865" h="2415540">
                <a:moveTo>
                  <a:pt x="12191" y="13715"/>
                </a:moveTo>
                <a:lnTo>
                  <a:pt x="12191" y="6095"/>
                </a:lnTo>
                <a:lnTo>
                  <a:pt x="6095" y="13715"/>
                </a:lnTo>
                <a:lnTo>
                  <a:pt x="12191" y="13715"/>
                </a:lnTo>
                <a:close/>
              </a:path>
              <a:path w="2729865" h="2415540">
                <a:moveTo>
                  <a:pt x="12191" y="2403347"/>
                </a:moveTo>
                <a:lnTo>
                  <a:pt x="12191" y="13715"/>
                </a:lnTo>
                <a:lnTo>
                  <a:pt x="6095" y="13715"/>
                </a:lnTo>
                <a:lnTo>
                  <a:pt x="6095" y="2403347"/>
                </a:lnTo>
                <a:lnTo>
                  <a:pt x="12191" y="2403347"/>
                </a:lnTo>
                <a:close/>
              </a:path>
              <a:path w="2729865" h="2415540">
                <a:moveTo>
                  <a:pt x="2723387" y="2403347"/>
                </a:moveTo>
                <a:lnTo>
                  <a:pt x="6095" y="2403347"/>
                </a:lnTo>
                <a:lnTo>
                  <a:pt x="12191" y="2409443"/>
                </a:lnTo>
                <a:lnTo>
                  <a:pt x="12191" y="2415539"/>
                </a:lnTo>
                <a:lnTo>
                  <a:pt x="2717291" y="2415539"/>
                </a:lnTo>
                <a:lnTo>
                  <a:pt x="2717291" y="2409443"/>
                </a:lnTo>
                <a:lnTo>
                  <a:pt x="2723387" y="2403347"/>
                </a:lnTo>
                <a:close/>
              </a:path>
              <a:path w="2729865" h="2415540">
                <a:moveTo>
                  <a:pt x="12191" y="2415539"/>
                </a:moveTo>
                <a:lnTo>
                  <a:pt x="12191" y="2409443"/>
                </a:lnTo>
                <a:lnTo>
                  <a:pt x="6095" y="2403347"/>
                </a:lnTo>
                <a:lnTo>
                  <a:pt x="6095" y="2415539"/>
                </a:lnTo>
                <a:lnTo>
                  <a:pt x="12191" y="2415539"/>
                </a:lnTo>
                <a:close/>
              </a:path>
              <a:path w="2729865" h="2415540">
                <a:moveTo>
                  <a:pt x="2723387" y="13715"/>
                </a:moveTo>
                <a:lnTo>
                  <a:pt x="2717291" y="6095"/>
                </a:lnTo>
                <a:lnTo>
                  <a:pt x="2717291" y="13715"/>
                </a:lnTo>
                <a:lnTo>
                  <a:pt x="2723387" y="13715"/>
                </a:lnTo>
                <a:close/>
              </a:path>
              <a:path w="2729865" h="2415540">
                <a:moveTo>
                  <a:pt x="2723387" y="2403347"/>
                </a:moveTo>
                <a:lnTo>
                  <a:pt x="2723387" y="13715"/>
                </a:lnTo>
                <a:lnTo>
                  <a:pt x="2717291" y="13715"/>
                </a:lnTo>
                <a:lnTo>
                  <a:pt x="2717291" y="2403347"/>
                </a:lnTo>
                <a:lnTo>
                  <a:pt x="2723387" y="2403347"/>
                </a:lnTo>
                <a:close/>
              </a:path>
              <a:path w="2729865" h="2415540">
                <a:moveTo>
                  <a:pt x="2723387" y="2415539"/>
                </a:moveTo>
                <a:lnTo>
                  <a:pt x="2723387" y="2403347"/>
                </a:lnTo>
                <a:lnTo>
                  <a:pt x="2717291" y="2409443"/>
                </a:lnTo>
                <a:lnTo>
                  <a:pt x="2717291" y="2415539"/>
                </a:lnTo>
                <a:lnTo>
                  <a:pt x="2723387" y="2415539"/>
                </a:lnTo>
                <a:close/>
              </a:path>
            </a:pathLst>
          </a:custGeom>
          <a:solidFill>
            <a:srgbClr val="4F7F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433827" y="5730239"/>
            <a:ext cx="1026160" cy="426720"/>
          </a:xfrm>
          <a:custGeom>
            <a:avLst/>
            <a:gdLst/>
            <a:ahLst/>
            <a:cxnLst/>
            <a:rect l="l" t="t" r="r" b="b"/>
            <a:pathLst>
              <a:path w="1026160" h="426720">
                <a:moveTo>
                  <a:pt x="1025651" y="4571"/>
                </a:moveTo>
                <a:lnTo>
                  <a:pt x="999743" y="0"/>
                </a:lnTo>
                <a:lnTo>
                  <a:pt x="0" y="403859"/>
                </a:lnTo>
                <a:lnTo>
                  <a:pt x="10667" y="426719"/>
                </a:lnTo>
                <a:lnTo>
                  <a:pt x="1010411" y="24383"/>
                </a:lnTo>
                <a:lnTo>
                  <a:pt x="1025651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13759" y="5713476"/>
            <a:ext cx="91440" cy="96520"/>
          </a:xfrm>
          <a:custGeom>
            <a:avLst/>
            <a:gdLst/>
            <a:ahLst/>
            <a:cxnLst/>
            <a:rect l="l" t="t" r="r" b="b"/>
            <a:pathLst>
              <a:path w="91439" h="96520">
                <a:moveTo>
                  <a:pt x="73151" y="25259"/>
                </a:moveTo>
                <a:lnTo>
                  <a:pt x="73151" y="22859"/>
                </a:lnTo>
                <a:lnTo>
                  <a:pt x="30479" y="41147"/>
                </a:lnTo>
                <a:lnTo>
                  <a:pt x="4571" y="73151"/>
                </a:lnTo>
                <a:lnTo>
                  <a:pt x="0" y="79247"/>
                </a:lnTo>
                <a:lnTo>
                  <a:pt x="1523" y="86867"/>
                </a:lnTo>
                <a:lnTo>
                  <a:pt x="7619" y="91439"/>
                </a:lnTo>
                <a:lnTo>
                  <a:pt x="12191" y="96011"/>
                </a:lnTo>
                <a:lnTo>
                  <a:pt x="19811" y="94487"/>
                </a:lnTo>
                <a:lnTo>
                  <a:pt x="73151" y="25259"/>
                </a:lnTo>
                <a:close/>
              </a:path>
              <a:path w="91439" h="96520">
                <a:moveTo>
                  <a:pt x="91439" y="1523"/>
                </a:moveTo>
                <a:lnTo>
                  <a:pt x="76199" y="0"/>
                </a:lnTo>
                <a:lnTo>
                  <a:pt x="64007" y="0"/>
                </a:lnTo>
                <a:lnTo>
                  <a:pt x="73151" y="22859"/>
                </a:lnTo>
                <a:lnTo>
                  <a:pt x="73151" y="25259"/>
                </a:lnTo>
                <a:lnTo>
                  <a:pt x="91439" y="15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44239" y="5734811"/>
            <a:ext cx="41275" cy="20320"/>
          </a:xfrm>
          <a:custGeom>
            <a:avLst/>
            <a:gdLst/>
            <a:ahLst/>
            <a:cxnLst/>
            <a:rect l="l" t="t" r="r" b="b"/>
            <a:pathLst>
              <a:path w="41275" h="20320">
                <a:moveTo>
                  <a:pt x="41147" y="3047"/>
                </a:moveTo>
                <a:lnTo>
                  <a:pt x="36575" y="3047"/>
                </a:lnTo>
                <a:lnTo>
                  <a:pt x="15239" y="0"/>
                </a:lnTo>
                <a:lnTo>
                  <a:pt x="0" y="19811"/>
                </a:lnTo>
                <a:lnTo>
                  <a:pt x="41147" y="30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59479" y="5718047"/>
            <a:ext cx="21590" cy="20320"/>
          </a:xfrm>
          <a:custGeom>
            <a:avLst/>
            <a:gdLst/>
            <a:ahLst/>
            <a:cxnLst/>
            <a:rect l="l" t="t" r="r" b="b"/>
            <a:pathLst>
              <a:path w="21589" h="20320">
                <a:moveTo>
                  <a:pt x="21335" y="19811"/>
                </a:moveTo>
                <a:lnTo>
                  <a:pt x="13715" y="0"/>
                </a:lnTo>
                <a:lnTo>
                  <a:pt x="0" y="16763"/>
                </a:lnTo>
                <a:lnTo>
                  <a:pt x="21335" y="198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73195" y="5718047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70" h="20320">
                <a:moveTo>
                  <a:pt x="13715" y="18287"/>
                </a:moveTo>
                <a:lnTo>
                  <a:pt x="6095" y="0"/>
                </a:lnTo>
                <a:lnTo>
                  <a:pt x="0" y="0"/>
                </a:lnTo>
                <a:lnTo>
                  <a:pt x="7619" y="19811"/>
                </a:lnTo>
                <a:lnTo>
                  <a:pt x="12191" y="19811"/>
                </a:lnTo>
                <a:lnTo>
                  <a:pt x="13715" y="18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433571" y="5713476"/>
            <a:ext cx="45720" cy="21590"/>
          </a:xfrm>
          <a:custGeom>
            <a:avLst/>
            <a:gdLst/>
            <a:ahLst/>
            <a:cxnLst/>
            <a:rect l="l" t="t" r="r" b="b"/>
            <a:pathLst>
              <a:path w="45720" h="21589">
                <a:moveTo>
                  <a:pt x="45719" y="4571"/>
                </a:moveTo>
                <a:lnTo>
                  <a:pt x="44195" y="0"/>
                </a:lnTo>
                <a:lnTo>
                  <a:pt x="0" y="16763"/>
                </a:lnTo>
                <a:lnTo>
                  <a:pt x="25907" y="21335"/>
                </a:lnTo>
                <a:lnTo>
                  <a:pt x="39623" y="4571"/>
                </a:lnTo>
                <a:lnTo>
                  <a:pt x="45719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381755" y="5698235"/>
            <a:ext cx="108585" cy="32384"/>
          </a:xfrm>
          <a:custGeom>
            <a:avLst/>
            <a:gdLst/>
            <a:ahLst/>
            <a:cxnLst/>
            <a:rect l="l" t="t" r="r" b="b"/>
            <a:pathLst>
              <a:path w="108585" h="32385">
                <a:moveTo>
                  <a:pt x="108203" y="15239"/>
                </a:moveTo>
                <a:lnTo>
                  <a:pt x="9143" y="0"/>
                </a:lnTo>
                <a:lnTo>
                  <a:pt x="1523" y="6095"/>
                </a:lnTo>
                <a:lnTo>
                  <a:pt x="1523" y="12191"/>
                </a:lnTo>
                <a:lnTo>
                  <a:pt x="0" y="19811"/>
                </a:lnTo>
                <a:lnTo>
                  <a:pt x="4571" y="25907"/>
                </a:lnTo>
                <a:lnTo>
                  <a:pt x="51815" y="32003"/>
                </a:lnTo>
                <a:lnTo>
                  <a:pt x="96011" y="15239"/>
                </a:lnTo>
                <a:lnTo>
                  <a:pt x="108203" y="15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435351" y="5268467"/>
            <a:ext cx="565785" cy="203200"/>
          </a:xfrm>
          <a:custGeom>
            <a:avLst/>
            <a:gdLst/>
            <a:ahLst/>
            <a:cxnLst/>
            <a:rect l="l" t="t" r="r" b="b"/>
            <a:pathLst>
              <a:path w="565785" h="203200">
                <a:moveTo>
                  <a:pt x="565403" y="6095"/>
                </a:moveTo>
                <a:lnTo>
                  <a:pt x="541019" y="0"/>
                </a:lnTo>
                <a:lnTo>
                  <a:pt x="0" y="178307"/>
                </a:lnTo>
                <a:lnTo>
                  <a:pt x="7619" y="202691"/>
                </a:lnTo>
                <a:lnTo>
                  <a:pt x="548639" y="24383"/>
                </a:lnTo>
                <a:lnTo>
                  <a:pt x="565403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51987" y="5254751"/>
            <a:ext cx="96520" cy="91440"/>
          </a:xfrm>
          <a:custGeom>
            <a:avLst/>
            <a:gdLst/>
            <a:ahLst/>
            <a:cxnLst/>
            <a:rect l="l" t="t" r="r" b="b"/>
            <a:pathLst>
              <a:path w="96519" h="91439">
                <a:moveTo>
                  <a:pt x="76199" y="25810"/>
                </a:moveTo>
                <a:lnTo>
                  <a:pt x="76199" y="24383"/>
                </a:lnTo>
                <a:lnTo>
                  <a:pt x="32003" y="38099"/>
                </a:lnTo>
                <a:lnTo>
                  <a:pt x="4571" y="68579"/>
                </a:lnTo>
                <a:lnTo>
                  <a:pt x="0" y="74675"/>
                </a:lnTo>
                <a:lnTo>
                  <a:pt x="0" y="82295"/>
                </a:lnTo>
                <a:lnTo>
                  <a:pt x="6095" y="86867"/>
                </a:lnTo>
                <a:lnTo>
                  <a:pt x="10667" y="91439"/>
                </a:lnTo>
                <a:lnTo>
                  <a:pt x="19811" y="91439"/>
                </a:lnTo>
                <a:lnTo>
                  <a:pt x="24383" y="85343"/>
                </a:lnTo>
                <a:lnTo>
                  <a:pt x="76199" y="25810"/>
                </a:lnTo>
                <a:close/>
              </a:path>
              <a:path w="96519" h="91439">
                <a:moveTo>
                  <a:pt x="96011" y="3047"/>
                </a:moveTo>
                <a:lnTo>
                  <a:pt x="77723" y="0"/>
                </a:lnTo>
                <a:lnTo>
                  <a:pt x="68579" y="0"/>
                </a:lnTo>
                <a:lnTo>
                  <a:pt x="76199" y="24383"/>
                </a:lnTo>
                <a:lnTo>
                  <a:pt x="76199" y="25810"/>
                </a:lnTo>
                <a:lnTo>
                  <a:pt x="96011" y="30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83991" y="5274563"/>
            <a:ext cx="44450" cy="18415"/>
          </a:xfrm>
          <a:custGeom>
            <a:avLst/>
            <a:gdLst/>
            <a:ahLst/>
            <a:cxnLst/>
            <a:rect l="l" t="t" r="r" b="b"/>
            <a:pathLst>
              <a:path w="44450" h="18414">
                <a:moveTo>
                  <a:pt x="44195" y="4571"/>
                </a:moveTo>
                <a:lnTo>
                  <a:pt x="38099" y="4571"/>
                </a:lnTo>
                <a:lnTo>
                  <a:pt x="16763" y="0"/>
                </a:lnTo>
                <a:lnTo>
                  <a:pt x="0" y="18287"/>
                </a:lnTo>
                <a:lnTo>
                  <a:pt x="44195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00755" y="525780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21335" y="21335"/>
                </a:moveTo>
                <a:lnTo>
                  <a:pt x="15239" y="0"/>
                </a:lnTo>
                <a:lnTo>
                  <a:pt x="0" y="16763"/>
                </a:lnTo>
                <a:lnTo>
                  <a:pt x="21335" y="21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015995" y="5257800"/>
            <a:ext cx="12700" cy="21590"/>
          </a:xfrm>
          <a:custGeom>
            <a:avLst/>
            <a:gdLst/>
            <a:ahLst/>
            <a:cxnLst/>
            <a:rect l="l" t="t" r="r" b="b"/>
            <a:pathLst>
              <a:path w="12700" h="21589">
                <a:moveTo>
                  <a:pt x="12191" y="21335"/>
                </a:moveTo>
                <a:lnTo>
                  <a:pt x="6095" y="0"/>
                </a:lnTo>
                <a:lnTo>
                  <a:pt x="0" y="0"/>
                </a:lnTo>
                <a:lnTo>
                  <a:pt x="6095" y="21335"/>
                </a:lnTo>
                <a:lnTo>
                  <a:pt x="12191" y="21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976372" y="5254751"/>
            <a:ext cx="45720" cy="20320"/>
          </a:xfrm>
          <a:custGeom>
            <a:avLst/>
            <a:gdLst/>
            <a:ahLst/>
            <a:cxnLst/>
            <a:rect l="l" t="t" r="r" b="b"/>
            <a:pathLst>
              <a:path w="45719" h="20320">
                <a:moveTo>
                  <a:pt x="45719" y="3047"/>
                </a:moveTo>
                <a:lnTo>
                  <a:pt x="44195" y="0"/>
                </a:lnTo>
                <a:lnTo>
                  <a:pt x="0" y="13715"/>
                </a:lnTo>
                <a:lnTo>
                  <a:pt x="24383" y="19811"/>
                </a:lnTo>
                <a:lnTo>
                  <a:pt x="39623" y="3047"/>
                </a:lnTo>
                <a:lnTo>
                  <a:pt x="45719" y="30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924555" y="5233415"/>
            <a:ext cx="105410" cy="35560"/>
          </a:xfrm>
          <a:custGeom>
            <a:avLst/>
            <a:gdLst/>
            <a:ahLst/>
            <a:cxnLst/>
            <a:rect l="l" t="t" r="r" b="b"/>
            <a:pathLst>
              <a:path w="105410" h="35560">
                <a:moveTo>
                  <a:pt x="105155" y="21335"/>
                </a:moveTo>
                <a:lnTo>
                  <a:pt x="16763" y="1523"/>
                </a:lnTo>
                <a:lnTo>
                  <a:pt x="9143" y="0"/>
                </a:lnTo>
                <a:lnTo>
                  <a:pt x="3047" y="4571"/>
                </a:lnTo>
                <a:lnTo>
                  <a:pt x="1523" y="12191"/>
                </a:lnTo>
                <a:lnTo>
                  <a:pt x="0" y="18287"/>
                </a:lnTo>
                <a:lnTo>
                  <a:pt x="4571" y="25907"/>
                </a:lnTo>
                <a:lnTo>
                  <a:pt x="51815" y="35051"/>
                </a:lnTo>
                <a:lnTo>
                  <a:pt x="96011" y="21335"/>
                </a:lnTo>
                <a:lnTo>
                  <a:pt x="105155" y="21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334000" y="4267200"/>
            <a:ext cx="2136648" cy="2438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323332" y="4256532"/>
            <a:ext cx="2158365" cy="2461260"/>
          </a:xfrm>
          <a:custGeom>
            <a:avLst/>
            <a:gdLst/>
            <a:ahLst/>
            <a:cxnLst/>
            <a:rect l="l" t="t" r="r" b="b"/>
            <a:pathLst>
              <a:path w="2158365" h="2461259">
                <a:moveTo>
                  <a:pt x="2157983" y="2458211"/>
                </a:moveTo>
                <a:lnTo>
                  <a:pt x="2157983" y="3047"/>
                </a:lnTo>
                <a:lnTo>
                  <a:pt x="2154935" y="0"/>
                </a:lnTo>
                <a:lnTo>
                  <a:pt x="3047" y="0"/>
                </a:lnTo>
                <a:lnTo>
                  <a:pt x="0" y="3047"/>
                </a:lnTo>
                <a:lnTo>
                  <a:pt x="0" y="2458211"/>
                </a:lnTo>
                <a:lnTo>
                  <a:pt x="3047" y="2461259"/>
                </a:lnTo>
                <a:lnTo>
                  <a:pt x="6095" y="2461259"/>
                </a:lnTo>
                <a:lnTo>
                  <a:pt x="6095" y="13715"/>
                </a:lnTo>
                <a:lnTo>
                  <a:pt x="12191" y="6095"/>
                </a:lnTo>
                <a:lnTo>
                  <a:pt x="12191" y="13715"/>
                </a:lnTo>
                <a:lnTo>
                  <a:pt x="2145791" y="13715"/>
                </a:lnTo>
                <a:lnTo>
                  <a:pt x="2145791" y="6095"/>
                </a:lnTo>
                <a:lnTo>
                  <a:pt x="2151887" y="13715"/>
                </a:lnTo>
                <a:lnTo>
                  <a:pt x="2151887" y="2461259"/>
                </a:lnTo>
                <a:lnTo>
                  <a:pt x="2154935" y="2461259"/>
                </a:lnTo>
                <a:lnTo>
                  <a:pt x="2157983" y="2458211"/>
                </a:lnTo>
                <a:close/>
              </a:path>
              <a:path w="2158365" h="2461259">
                <a:moveTo>
                  <a:pt x="12191" y="13715"/>
                </a:moveTo>
                <a:lnTo>
                  <a:pt x="12191" y="6095"/>
                </a:lnTo>
                <a:lnTo>
                  <a:pt x="6095" y="13715"/>
                </a:lnTo>
                <a:lnTo>
                  <a:pt x="12191" y="13715"/>
                </a:lnTo>
                <a:close/>
              </a:path>
              <a:path w="2158365" h="2461259">
                <a:moveTo>
                  <a:pt x="12191" y="2447543"/>
                </a:moveTo>
                <a:lnTo>
                  <a:pt x="12191" y="13715"/>
                </a:lnTo>
                <a:lnTo>
                  <a:pt x="6095" y="13715"/>
                </a:lnTo>
                <a:lnTo>
                  <a:pt x="6095" y="2447543"/>
                </a:lnTo>
                <a:lnTo>
                  <a:pt x="12191" y="2447543"/>
                </a:lnTo>
                <a:close/>
              </a:path>
              <a:path w="2158365" h="2461259">
                <a:moveTo>
                  <a:pt x="2151887" y="2447543"/>
                </a:moveTo>
                <a:lnTo>
                  <a:pt x="6095" y="2447543"/>
                </a:lnTo>
                <a:lnTo>
                  <a:pt x="12191" y="2455163"/>
                </a:lnTo>
                <a:lnTo>
                  <a:pt x="12191" y="2461259"/>
                </a:lnTo>
                <a:lnTo>
                  <a:pt x="2145791" y="2461259"/>
                </a:lnTo>
                <a:lnTo>
                  <a:pt x="2145791" y="2455163"/>
                </a:lnTo>
                <a:lnTo>
                  <a:pt x="2151887" y="2447543"/>
                </a:lnTo>
                <a:close/>
              </a:path>
              <a:path w="2158365" h="2461259">
                <a:moveTo>
                  <a:pt x="12191" y="2461259"/>
                </a:moveTo>
                <a:lnTo>
                  <a:pt x="12191" y="2455163"/>
                </a:lnTo>
                <a:lnTo>
                  <a:pt x="6095" y="2447543"/>
                </a:lnTo>
                <a:lnTo>
                  <a:pt x="6095" y="2461259"/>
                </a:lnTo>
                <a:lnTo>
                  <a:pt x="12191" y="2461259"/>
                </a:lnTo>
                <a:close/>
              </a:path>
              <a:path w="2158365" h="2461259">
                <a:moveTo>
                  <a:pt x="2151887" y="13715"/>
                </a:moveTo>
                <a:lnTo>
                  <a:pt x="2145791" y="6095"/>
                </a:lnTo>
                <a:lnTo>
                  <a:pt x="2145791" y="13715"/>
                </a:lnTo>
                <a:lnTo>
                  <a:pt x="2151887" y="13715"/>
                </a:lnTo>
                <a:close/>
              </a:path>
              <a:path w="2158365" h="2461259">
                <a:moveTo>
                  <a:pt x="2151887" y="2447543"/>
                </a:moveTo>
                <a:lnTo>
                  <a:pt x="2151887" y="13715"/>
                </a:lnTo>
                <a:lnTo>
                  <a:pt x="2145791" y="13715"/>
                </a:lnTo>
                <a:lnTo>
                  <a:pt x="2145791" y="2447543"/>
                </a:lnTo>
                <a:lnTo>
                  <a:pt x="2151887" y="2447543"/>
                </a:lnTo>
                <a:close/>
              </a:path>
              <a:path w="2158365" h="2461259">
                <a:moveTo>
                  <a:pt x="2151887" y="2461259"/>
                </a:moveTo>
                <a:lnTo>
                  <a:pt x="2151887" y="2447543"/>
                </a:lnTo>
                <a:lnTo>
                  <a:pt x="2145791" y="2455163"/>
                </a:lnTo>
                <a:lnTo>
                  <a:pt x="2145791" y="2461259"/>
                </a:lnTo>
                <a:lnTo>
                  <a:pt x="2151887" y="2461259"/>
                </a:lnTo>
                <a:close/>
              </a:path>
            </a:pathLst>
          </a:custGeom>
          <a:solidFill>
            <a:srgbClr val="4F7F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609331" y="4256532"/>
            <a:ext cx="1991995" cy="1347470"/>
          </a:xfrm>
          <a:custGeom>
            <a:avLst/>
            <a:gdLst/>
            <a:ahLst/>
            <a:cxnLst/>
            <a:rect l="l" t="t" r="r" b="b"/>
            <a:pathLst>
              <a:path w="1991995" h="1347470">
                <a:moveTo>
                  <a:pt x="1991867" y="22859"/>
                </a:moveTo>
                <a:lnTo>
                  <a:pt x="1991867" y="0"/>
                </a:lnTo>
                <a:lnTo>
                  <a:pt x="4571" y="0"/>
                </a:lnTo>
                <a:lnTo>
                  <a:pt x="0" y="4571"/>
                </a:lnTo>
                <a:lnTo>
                  <a:pt x="0" y="1341119"/>
                </a:lnTo>
                <a:lnTo>
                  <a:pt x="4571" y="1347215"/>
                </a:lnTo>
                <a:lnTo>
                  <a:pt x="10667" y="1347215"/>
                </a:lnTo>
                <a:lnTo>
                  <a:pt x="10667" y="22859"/>
                </a:lnTo>
                <a:lnTo>
                  <a:pt x="22859" y="10667"/>
                </a:lnTo>
                <a:lnTo>
                  <a:pt x="22859" y="22859"/>
                </a:lnTo>
                <a:lnTo>
                  <a:pt x="1981199" y="22859"/>
                </a:lnTo>
                <a:lnTo>
                  <a:pt x="1981199" y="10667"/>
                </a:lnTo>
                <a:lnTo>
                  <a:pt x="1991867" y="22859"/>
                </a:lnTo>
                <a:close/>
              </a:path>
              <a:path w="1991995" h="1347470">
                <a:moveTo>
                  <a:pt x="22859" y="22859"/>
                </a:moveTo>
                <a:lnTo>
                  <a:pt x="22859" y="10667"/>
                </a:lnTo>
                <a:lnTo>
                  <a:pt x="10667" y="22859"/>
                </a:lnTo>
                <a:lnTo>
                  <a:pt x="22859" y="22859"/>
                </a:lnTo>
                <a:close/>
              </a:path>
              <a:path w="1991995" h="1347470">
                <a:moveTo>
                  <a:pt x="22859" y="1324355"/>
                </a:moveTo>
                <a:lnTo>
                  <a:pt x="22859" y="22859"/>
                </a:lnTo>
                <a:lnTo>
                  <a:pt x="10667" y="22859"/>
                </a:lnTo>
                <a:lnTo>
                  <a:pt x="10667" y="1324355"/>
                </a:lnTo>
                <a:lnTo>
                  <a:pt x="22859" y="1324355"/>
                </a:lnTo>
                <a:close/>
              </a:path>
              <a:path w="1991995" h="1347470">
                <a:moveTo>
                  <a:pt x="1991867" y="1324356"/>
                </a:moveTo>
                <a:lnTo>
                  <a:pt x="10667" y="1324355"/>
                </a:lnTo>
                <a:lnTo>
                  <a:pt x="22859" y="1335023"/>
                </a:lnTo>
                <a:lnTo>
                  <a:pt x="22859" y="1347215"/>
                </a:lnTo>
                <a:lnTo>
                  <a:pt x="1981199" y="1347215"/>
                </a:lnTo>
                <a:lnTo>
                  <a:pt x="1981199" y="1335023"/>
                </a:lnTo>
                <a:lnTo>
                  <a:pt x="1991867" y="1324356"/>
                </a:lnTo>
                <a:close/>
              </a:path>
              <a:path w="1991995" h="1347470">
                <a:moveTo>
                  <a:pt x="22859" y="1347215"/>
                </a:moveTo>
                <a:lnTo>
                  <a:pt x="22859" y="1335023"/>
                </a:lnTo>
                <a:lnTo>
                  <a:pt x="10667" y="1324355"/>
                </a:lnTo>
                <a:lnTo>
                  <a:pt x="10667" y="1347215"/>
                </a:lnTo>
                <a:lnTo>
                  <a:pt x="22859" y="1347215"/>
                </a:lnTo>
                <a:close/>
              </a:path>
              <a:path w="1991995" h="1347470">
                <a:moveTo>
                  <a:pt x="1991867" y="22859"/>
                </a:moveTo>
                <a:lnTo>
                  <a:pt x="1981199" y="10667"/>
                </a:lnTo>
                <a:lnTo>
                  <a:pt x="1981199" y="22859"/>
                </a:lnTo>
                <a:lnTo>
                  <a:pt x="1991867" y="22859"/>
                </a:lnTo>
                <a:close/>
              </a:path>
              <a:path w="1991995" h="1347470">
                <a:moveTo>
                  <a:pt x="1991867" y="1324356"/>
                </a:moveTo>
                <a:lnTo>
                  <a:pt x="1991867" y="22859"/>
                </a:lnTo>
                <a:lnTo>
                  <a:pt x="1981199" y="22859"/>
                </a:lnTo>
                <a:lnTo>
                  <a:pt x="1981199" y="1324356"/>
                </a:lnTo>
                <a:lnTo>
                  <a:pt x="1991867" y="1324356"/>
                </a:lnTo>
                <a:close/>
              </a:path>
              <a:path w="1991995" h="1347470">
                <a:moveTo>
                  <a:pt x="1991867" y="1347215"/>
                </a:moveTo>
                <a:lnTo>
                  <a:pt x="1991867" y="1324356"/>
                </a:lnTo>
                <a:lnTo>
                  <a:pt x="1981199" y="1335023"/>
                </a:lnTo>
                <a:lnTo>
                  <a:pt x="1981199" y="1347215"/>
                </a:lnTo>
                <a:lnTo>
                  <a:pt x="1991867" y="1347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324600" y="6082283"/>
            <a:ext cx="121920" cy="117475"/>
          </a:xfrm>
          <a:custGeom>
            <a:avLst/>
            <a:gdLst/>
            <a:ahLst/>
            <a:cxnLst/>
            <a:rect l="l" t="t" r="r" b="b"/>
            <a:pathLst>
              <a:path w="121920" h="117475">
                <a:moveTo>
                  <a:pt x="109727" y="21335"/>
                </a:moveTo>
                <a:lnTo>
                  <a:pt x="109727" y="12191"/>
                </a:lnTo>
                <a:lnTo>
                  <a:pt x="105155" y="7619"/>
                </a:lnTo>
                <a:lnTo>
                  <a:pt x="102107" y="1523"/>
                </a:lnTo>
                <a:lnTo>
                  <a:pt x="92963" y="0"/>
                </a:lnTo>
                <a:lnTo>
                  <a:pt x="0" y="71627"/>
                </a:lnTo>
                <a:lnTo>
                  <a:pt x="24383" y="81931"/>
                </a:lnTo>
                <a:lnTo>
                  <a:pt x="24383" y="56387"/>
                </a:lnTo>
                <a:lnTo>
                  <a:pt x="70103" y="50291"/>
                </a:lnTo>
                <a:lnTo>
                  <a:pt x="109727" y="21335"/>
                </a:lnTo>
                <a:close/>
              </a:path>
              <a:path w="121920" h="117475">
                <a:moveTo>
                  <a:pt x="121919" y="102107"/>
                </a:moveTo>
                <a:lnTo>
                  <a:pt x="118871" y="94487"/>
                </a:lnTo>
                <a:lnTo>
                  <a:pt x="86867" y="80771"/>
                </a:lnTo>
                <a:lnTo>
                  <a:pt x="27431" y="80771"/>
                </a:lnTo>
                <a:lnTo>
                  <a:pt x="24383" y="56387"/>
                </a:lnTo>
                <a:lnTo>
                  <a:pt x="24383" y="81931"/>
                </a:lnTo>
                <a:lnTo>
                  <a:pt x="108203" y="117347"/>
                </a:lnTo>
                <a:lnTo>
                  <a:pt x="115823" y="114299"/>
                </a:lnTo>
                <a:lnTo>
                  <a:pt x="121919" y="10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348983" y="6132575"/>
            <a:ext cx="45720" cy="30480"/>
          </a:xfrm>
          <a:custGeom>
            <a:avLst/>
            <a:gdLst/>
            <a:ahLst/>
            <a:cxnLst/>
            <a:rect l="l" t="t" r="r" b="b"/>
            <a:pathLst>
              <a:path w="45720" h="30479">
                <a:moveTo>
                  <a:pt x="45719" y="0"/>
                </a:moveTo>
                <a:lnTo>
                  <a:pt x="0" y="6095"/>
                </a:lnTo>
                <a:lnTo>
                  <a:pt x="3047" y="30479"/>
                </a:lnTo>
                <a:lnTo>
                  <a:pt x="6095" y="30245"/>
                </a:lnTo>
                <a:lnTo>
                  <a:pt x="6095" y="6095"/>
                </a:lnTo>
                <a:lnTo>
                  <a:pt x="38099" y="6095"/>
                </a:lnTo>
                <a:lnTo>
                  <a:pt x="45719" y="0"/>
                </a:lnTo>
                <a:close/>
              </a:path>
              <a:path w="45720" h="30479">
                <a:moveTo>
                  <a:pt x="22859" y="28955"/>
                </a:moveTo>
                <a:lnTo>
                  <a:pt x="9143" y="28955"/>
                </a:lnTo>
                <a:lnTo>
                  <a:pt x="6095" y="6095"/>
                </a:lnTo>
                <a:lnTo>
                  <a:pt x="6095" y="30245"/>
                </a:lnTo>
                <a:lnTo>
                  <a:pt x="22859" y="28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352032" y="6156959"/>
            <a:ext cx="59690" cy="6350"/>
          </a:xfrm>
          <a:custGeom>
            <a:avLst/>
            <a:gdLst/>
            <a:ahLst/>
            <a:cxnLst/>
            <a:rect l="l" t="t" r="r" b="b"/>
            <a:pathLst>
              <a:path w="59689" h="6350">
                <a:moveTo>
                  <a:pt x="59435" y="6095"/>
                </a:moveTo>
                <a:lnTo>
                  <a:pt x="45719" y="0"/>
                </a:lnTo>
                <a:lnTo>
                  <a:pt x="0" y="6095"/>
                </a:lnTo>
                <a:lnTo>
                  <a:pt x="59435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355079" y="6138671"/>
            <a:ext cx="20320" cy="22860"/>
          </a:xfrm>
          <a:custGeom>
            <a:avLst/>
            <a:gdLst/>
            <a:ahLst/>
            <a:cxnLst/>
            <a:rect l="l" t="t" r="r" b="b"/>
            <a:pathLst>
              <a:path w="20320" h="22860">
                <a:moveTo>
                  <a:pt x="19811" y="9143"/>
                </a:moveTo>
                <a:lnTo>
                  <a:pt x="0" y="0"/>
                </a:lnTo>
                <a:lnTo>
                  <a:pt x="3047" y="22859"/>
                </a:lnTo>
                <a:lnTo>
                  <a:pt x="19811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358127" y="6147815"/>
            <a:ext cx="40005" cy="13970"/>
          </a:xfrm>
          <a:custGeom>
            <a:avLst/>
            <a:gdLst/>
            <a:ahLst/>
            <a:cxnLst/>
            <a:rect l="l" t="t" r="r" b="b"/>
            <a:pathLst>
              <a:path w="40004" h="13970">
                <a:moveTo>
                  <a:pt x="39623" y="9143"/>
                </a:moveTo>
                <a:lnTo>
                  <a:pt x="16763" y="0"/>
                </a:lnTo>
                <a:lnTo>
                  <a:pt x="0" y="13715"/>
                </a:lnTo>
                <a:lnTo>
                  <a:pt x="13715" y="13715"/>
                </a:lnTo>
                <a:lnTo>
                  <a:pt x="39623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374891" y="5913119"/>
            <a:ext cx="1780539" cy="243840"/>
          </a:xfrm>
          <a:custGeom>
            <a:avLst/>
            <a:gdLst/>
            <a:ahLst/>
            <a:cxnLst/>
            <a:rect l="l" t="t" r="r" b="b"/>
            <a:pathLst>
              <a:path w="1780540" h="243839">
                <a:moveTo>
                  <a:pt x="1780031" y="24383"/>
                </a:moveTo>
                <a:lnTo>
                  <a:pt x="1776983" y="0"/>
                </a:lnTo>
                <a:lnTo>
                  <a:pt x="19811" y="219455"/>
                </a:lnTo>
                <a:lnTo>
                  <a:pt x="0" y="234695"/>
                </a:lnTo>
                <a:lnTo>
                  <a:pt x="22859" y="243839"/>
                </a:lnTo>
                <a:lnTo>
                  <a:pt x="1780031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355079" y="6138671"/>
            <a:ext cx="32384" cy="9525"/>
          </a:xfrm>
          <a:custGeom>
            <a:avLst/>
            <a:gdLst/>
            <a:ahLst/>
            <a:cxnLst/>
            <a:rect l="l" t="t" r="r" b="b"/>
            <a:pathLst>
              <a:path w="32385" h="9525">
                <a:moveTo>
                  <a:pt x="32003" y="0"/>
                </a:moveTo>
                <a:lnTo>
                  <a:pt x="0" y="0"/>
                </a:lnTo>
                <a:lnTo>
                  <a:pt x="19811" y="9143"/>
                </a:lnTo>
                <a:lnTo>
                  <a:pt x="320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142731" y="5686044"/>
            <a:ext cx="937260" cy="422275"/>
          </a:xfrm>
          <a:custGeom>
            <a:avLst/>
            <a:gdLst/>
            <a:ahLst/>
            <a:cxnLst/>
            <a:rect l="l" t="t" r="r" b="b"/>
            <a:pathLst>
              <a:path w="937259" h="422275">
                <a:moveTo>
                  <a:pt x="937259" y="417575"/>
                </a:moveTo>
                <a:lnTo>
                  <a:pt x="937259" y="4571"/>
                </a:lnTo>
                <a:lnTo>
                  <a:pt x="931163" y="0"/>
                </a:lnTo>
                <a:lnTo>
                  <a:pt x="4571" y="0"/>
                </a:lnTo>
                <a:lnTo>
                  <a:pt x="0" y="4571"/>
                </a:lnTo>
                <a:lnTo>
                  <a:pt x="0" y="417575"/>
                </a:lnTo>
                <a:lnTo>
                  <a:pt x="4571" y="422147"/>
                </a:lnTo>
                <a:lnTo>
                  <a:pt x="10667" y="422147"/>
                </a:lnTo>
                <a:lnTo>
                  <a:pt x="10667" y="21335"/>
                </a:lnTo>
                <a:lnTo>
                  <a:pt x="22859" y="10667"/>
                </a:lnTo>
                <a:lnTo>
                  <a:pt x="22859" y="21335"/>
                </a:lnTo>
                <a:lnTo>
                  <a:pt x="914399" y="21335"/>
                </a:lnTo>
                <a:lnTo>
                  <a:pt x="914399" y="10667"/>
                </a:lnTo>
                <a:lnTo>
                  <a:pt x="925067" y="21335"/>
                </a:lnTo>
                <a:lnTo>
                  <a:pt x="925067" y="422147"/>
                </a:lnTo>
                <a:lnTo>
                  <a:pt x="931163" y="422147"/>
                </a:lnTo>
                <a:lnTo>
                  <a:pt x="937259" y="417575"/>
                </a:lnTo>
                <a:close/>
              </a:path>
              <a:path w="937259" h="422275">
                <a:moveTo>
                  <a:pt x="22859" y="21335"/>
                </a:moveTo>
                <a:lnTo>
                  <a:pt x="22859" y="10667"/>
                </a:lnTo>
                <a:lnTo>
                  <a:pt x="10667" y="21335"/>
                </a:lnTo>
                <a:lnTo>
                  <a:pt x="22859" y="21335"/>
                </a:lnTo>
                <a:close/>
              </a:path>
              <a:path w="937259" h="422275">
                <a:moveTo>
                  <a:pt x="22859" y="400811"/>
                </a:moveTo>
                <a:lnTo>
                  <a:pt x="22859" y="21335"/>
                </a:lnTo>
                <a:lnTo>
                  <a:pt x="10667" y="21335"/>
                </a:lnTo>
                <a:lnTo>
                  <a:pt x="10667" y="400811"/>
                </a:lnTo>
                <a:lnTo>
                  <a:pt x="22859" y="400811"/>
                </a:lnTo>
                <a:close/>
              </a:path>
              <a:path w="937259" h="422275">
                <a:moveTo>
                  <a:pt x="925067" y="400811"/>
                </a:moveTo>
                <a:lnTo>
                  <a:pt x="10667" y="400811"/>
                </a:lnTo>
                <a:lnTo>
                  <a:pt x="22859" y="411479"/>
                </a:lnTo>
                <a:lnTo>
                  <a:pt x="22859" y="422147"/>
                </a:lnTo>
                <a:lnTo>
                  <a:pt x="914399" y="422147"/>
                </a:lnTo>
                <a:lnTo>
                  <a:pt x="914399" y="411479"/>
                </a:lnTo>
                <a:lnTo>
                  <a:pt x="925067" y="400811"/>
                </a:lnTo>
                <a:close/>
              </a:path>
              <a:path w="937259" h="422275">
                <a:moveTo>
                  <a:pt x="22859" y="422147"/>
                </a:moveTo>
                <a:lnTo>
                  <a:pt x="22859" y="411479"/>
                </a:lnTo>
                <a:lnTo>
                  <a:pt x="10667" y="400811"/>
                </a:lnTo>
                <a:lnTo>
                  <a:pt x="10667" y="422147"/>
                </a:lnTo>
                <a:lnTo>
                  <a:pt x="22859" y="422147"/>
                </a:lnTo>
                <a:close/>
              </a:path>
              <a:path w="937259" h="422275">
                <a:moveTo>
                  <a:pt x="925067" y="21335"/>
                </a:moveTo>
                <a:lnTo>
                  <a:pt x="914399" y="10667"/>
                </a:lnTo>
                <a:lnTo>
                  <a:pt x="914399" y="21335"/>
                </a:lnTo>
                <a:lnTo>
                  <a:pt x="925067" y="21335"/>
                </a:lnTo>
                <a:close/>
              </a:path>
              <a:path w="937259" h="422275">
                <a:moveTo>
                  <a:pt x="925067" y="400811"/>
                </a:moveTo>
                <a:lnTo>
                  <a:pt x="925067" y="21335"/>
                </a:lnTo>
                <a:lnTo>
                  <a:pt x="914399" y="21335"/>
                </a:lnTo>
                <a:lnTo>
                  <a:pt x="914399" y="400811"/>
                </a:lnTo>
                <a:lnTo>
                  <a:pt x="925067" y="400811"/>
                </a:lnTo>
                <a:close/>
              </a:path>
              <a:path w="937259" h="422275">
                <a:moveTo>
                  <a:pt x="925067" y="422147"/>
                </a:moveTo>
                <a:lnTo>
                  <a:pt x="925067" y="400811"/>
                </a:lnTo>
                <a:lnTo>
                  <a:pt x="914399" y="411479"/>
                </a:lnTo>
                <a:lnTo>
                  <a:pt x="914399" y="422147"/>
                </a:lnTo>
                <a:lnTo>
                  <a:pt x="925067" y="4221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7688068" y="4278374"/>
            <a:ext cx="1697989" cy="1746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0" spc="-5" dirty="0">
                <a:latin typeface="Bookman Old Style"/>
                <a:cs typeface="Bookman Old Style"/>
              </a:rPr>
              <a:t>Coordinate  </a:t>
            </a:r>
            <a:r>
              <a:rPr sz="2000" b="0" dirty="0">
                <a:latin typeface="Bookman Old Style"/>
                <a:cs typeface="Bookman Old Style"/>
              </a:rPr>
              <a:t>inspection</a:t>
            </a:r>
            <a:r>
              <a:rPr sz="2000" b="0" spc="-125" dirty="0">
                <a:latin typeface="Bookman Old Style"/>
                <a:cs typeface="Bookman Old Style"/>
              </a:rPr>
              <a:t> </a:t>
            </a:r>
            <a:r>
              <a:rPr sz="2000" b="0" spc="5" dirty="0">
                <a:latin typeface="Bookman Old Style"/>
                <a:cs typeface="Bookman Old Style"/>
              </a:rPr>
              <a:t>on  </a:t>
            </a:r>
            <a:r>
              <a:rPr sz="2000" b="0" dirty="0">
                <a:latin typeface="Bookman Old Style"/>
                <a:cs typeface="Bookman Old Style"/>
              </a:rPr>
              <a:t>VMC </a:t>
            </a:r>
            <a:r>
              <a:rPr sz="2000" b="0" spc="-5" dirty="0">
                <a:latin typeface="Bookman Old Style"/>
                <a:cs typeface="Bookman Old Style"/>
              </a:rPr>
              <a:t>(Online  Inspection)</a:t>
            </a:r>
            <a:endParaRPr sz="2000">
              <a:latin typeface="Bookman Old Style"/>
              <a:cs typeface="Bookman Old Style"/>
            </a:endParaRPr>
          </a:p>
          <a:p>
            <a:pPr marL="545465">
              <a:lnSpc>
                <a:spcPct val="100000"/>
              </a:lnSpc>
              <a:spcBef>
                <a:spcPts val="1655"/>
              </a:spcBef>
            </a:pPr>
            <a:r>
              <a:rPr sz="2000" b="0" dirty="0">
                <a:latin typeface="Bookman Old Style"/>
                <a:cs typeface="Bookman Old Style"/>
              </a:rPr>
              <a:t>Probe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8142731" y="6295644"/>
            <a:ext cx="937260" cy="422275"/>
          </a:xfrm>
          <a:custGeom>
            <a:avLst/>
            <a:gdLst/>
            <a:ahLst/>
            <a:cxnLst/>
            <a:rect l="l" t="t" r="r" b="b"/>
            <a:pathLst>
              <a:path w="937259" h="422275">
                <a:moveTo>
                  <a:pt x="937259" y="417575"/>
                </a:moveTo>
                <a:lnTo>
                  <a:pt x="937259" y="4571"/>
                </a:lnTo>
                <a:lnTo>
                  <a:pt x="931163" y="0"/>
                </a:lnTo>
                <a:lnTo>
                  <a:pt x="4571" y="0"/>
                </a:lnTo>
                <a:lnTo>
                  <a:pt x="0" y="4571"/>
                </a:lnTo>
                <a:lnTo>
                  <a:pt x="0" y="417575"/>
                </a:lnTo>
                <a:lnTo>
                  <a:pt x="4571" y="422147"/>
                </a:lnTo>
                <a:lnTo>
                  <a:pt x="10667" y="422147"/>
                </a:lnTo>
                <a:lnTo>
                  <a:pt x="10667" y="21335"/>
                </a:lnTo>
                <a:lnTo>
                  <a:pt x="22859" y="10667"/>
                </a:lnTo>
                <a:lnTo>
                  <a:pt x="22859" y="21335"/>
                </a:lnTo>
                <a:lnTo>
                  <a:pt x="914399" y="21335"/>
                </a:lnTo>
                <a:lnTo>
                  <a:pt x="914399" y="10667"/>
                </a:lnTo>
                <a:lnTo>
                  <a:pt x="925067" y="21335"/>
                </a:lnTo>
                <a:lnTo>
                  <a:pt x="925067" y="422147"/>
                </a:lnTo>
                <a:lnTo>
                  <a:pt x="931163" y="422147"/>
                </a:lnTo>
                <a:lnTo>
                  <a:pt x="937259" y="417575"/>
                </a:lnTo>
                <a:close/>
              </a:path>
              <a:path w="937259" h="422275">
                <a:moveTo>
                  <a:pt x="22859" y="21335"/>
                </a:moveTo>
                <a:lnTo>
                  <a:pt x="22859" y="10667"/>
                </a:lnTo>
                <a:lnTo>
                  <a:pt x="10667" y="21335"/>
                </a:lnTo>
                <a:lnTo>
                  <a:pt x="22859" y="21335"/>
                </a:lnTo>
                <a:close/>
              </a:path>
              <a:path w="937259" h="422275">
                <a:moveTo>
                  <a:pt x="22859" y="400811"/>
                </a:moveTo>
                <a:lnTo>
                  <a:pt x="22859" y="21335"/>
                </a:lnTo>
                <a:lnTo>
                  <a:pt x="10667" y="21335"/>
                </a:lnTo>
                <a:lnTo>
                  <a:pt x="10667" y="400811"/>
                </a:lnTo>
                <a:lnTo>
                  <a:pt x="22859" y="400811"/>
                </a:lnTo>
                <a:close/>
              </a:path>
              <a:path w="937259" h="422275">
                <a:moveTo>
                  <a:pt x="925067" y="400811"/>
                </a:moveTo>
                <a:lnTo>
                  <a:pt x="10667" y="400811"/>
                </a:lnTo>
                <a:lnTo>
                  <a:pt x="22859" y="411479"/>
                </a:lnTo>
                <a:lnTo>
                  <a:pt x="22859" y="422147"/>
                </a:lnTo>
                <a:lnTo>
                  <a:pt x="914399" y="422147"/>
                </a:lnTo>
                <a:lnTo>
                  <a:pt x="914399" y="411479"/>
                </a:lnTo>
                <a:lnTo>
                  <a:pt x="925067" y="400811"/>
                </a:lnTo>
                <a:close/>
              </a:path>
              <a:path w="937259" h="422275">
                <a:moveTo>
                  <a:pt x="22859" y="422147"/>
                </a:moveTo>
                <a:lnTo>
                  <a:pt x="22859" y="411479"/>
                </a:lnTo>
                <a:lnTo>
                  <a:pt x="10667" y="400811"/>
                </a:lnTo>
                <a:lnTo>
                  <a:pt x="10667" y="422147"/>
                </a:lnTo>
                <a:lnTo>
                  <a:pt x="22859" y="422147"/>
                </a:lnTo>
                <a:close/>
              </a:path>
              <a:path w="937259" h="422275">
                <a:moveTo>
                  <a:pt x="925067" y="21335"/>
                </a:moveTo>
                <a:lnTo>
                  <a:pt x="914399" y="10667"/>
                </a:lnTo>
                <a:lnTo>
                  <a:pt x="914399" y="21335"/>
                </a:lnTo>
                <a:lnTo>
                  <a:pt x="925067" y="21335"/>
                </a:lnTo>
                <a:close/>
              </a:path>
              <a:path w="937259" h="422275">
                <a:moveTo>
                  <a:pt x="925067" y="400811"/>
                </a:moveTo>
                <a:lnTo>
                  <a:pt x="925067" y="21335"/>
                </a:lnTo>
                <a:lnTo>
                  <a:pt x="914399" y="21335"/>
                </a:lnTo>
                <a:lnTo>
                  <a:pt x="914399" y="400811"/>
                </a:lnTo>
                <a:lnTo>
                  <a:pt x="925067" y="400811"/>
                </a:lnTo>
                <a:close/>
              </a:path>
              <a:path w="937259" h="422275">
                <a:moveTo>
                  <a:pt x="925067" y="422147"/>
                </a:moveTo>
                <a:lnTo>
                  <a:pt x="925067" y="400811"/>
                </a:lnTo>
                <a:lnTo>
                  <a:pt x="914399" y="411479"/>
                </a:lnTo>
                <a:lnTo>
                  <a:pt x="914399" y="422147"/>
                </a:lnTo>
                <a:lnTo>
                  <a:pt x="925067" y="4221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8221468" y="6317485"/>
            <a:ext cx="539750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0" spc="5" dirty="0">
                <a:latin typeface="Bookman Old Style"/>
                <a:cs typeface="Bookman Old Style"/>
              </a:rPr>
              <a:t>P</a:t>
            </a:r>
            <a:r>
              <a:rPr sz="2000" b="0" dirty="0">
                <a:latin typeface="Bookman Old Style"/>
                <a:cs typeface="Bookman Old Style"/>
              </a:rPr>
              <a:t>a</a:t>
            </a:r>
            <a:r>
              <a:rPr sz="2000" b="0" spc="-10" dirty="0">
                <a:latin typeface="Bookman Old Style"/>
                <a:cs typeface="Bookman Old Style"/>
              </a:rPr>
              <a:t>r</a:t>
            </a:r>
            <a:r>
              <a:rPr sz="2000" b="0" dirty="0">
                <a:latin typeface="Bookman Old Style"/>
                <a:cs typeface="Bookman Old Style"/>
              </a:rPr>
              <a:t>t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222491" y="6300215"/>
            <a:ext cx="1932939" cy="218440"/>
          </a:xfrm>
          <a:custGeom>
            <a:avLst/>
            <a:gdLst/>
            <a:ahLst/>
            <a:cxnLst/>
            <a:rect l="l" t="t" r="r" b="b"/>
            <a:pathLst>
              <a:path w="1932940" h="218440">
                <a:moveTo>
                  <a:pt x="1932431" y="193547"/>
                </a:moveTo>
                <a:lnTo>
                  <a:pt x="22859" y="0"/>
                </a:lnTo>
                <a:lnTo>
                  <a:pt x="0" y="10667"/>
                </a:lnTo>
                <a:lnTo>
                  <a:pt x="21335" y="25907"/>
                </a:lnTo>
                <a:lnTo>
                  <a:pt x="1930907" y="217931"/>
                </a:lnTo>
                <a:lnTo>
                  <a:pt x="1932431" y="1935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172200" y="6257544"/>
            <a:ext cx="120650" cy="117475"/>
          </a:xfrm>
          <a:custGeom>
            <a:avLst/>
            <a:gdLst/>
            <a:ahLst/>
            <a:cxnLst/>
            <a:rect l="l" t="t" r="r" b="b"/>
            <a:pathLst>
              <a:path w="120650" h="117475">
                <a:moveTo>
                  <a:pt x="120395" y="15239"/>
                </a:moveTo>
                <a:lnTo>
                  <a:pt x="114299" y="3047"/>
                </a:lnTo>
                <a:lnTo>
                  <a:pt x="106679" y="0"/>
                </a:lnTo>
                <a:lnTo>
                  <a:pt x="0" y="48767"/>
                </a:lnTo>
                <a:lnTo>
                  <a:pt x="24383" y="66185"/>
                </a:lnTo>
                <a:lnTo>
                  <a:pt x="24383" y="64007"/>
                </a:lnTo>
                <a:lnTo>
                  <a:pt x="27431" y="38099"/>
                </a:lnTo>
                <a:lnTo>
                  <a:pt x="83819" y="38099"/>
                </a:lnTo>
                <a:lnTo>
                  <a:pt x="117347" y="22859"/>
                </a:lnTo>
                <a:lnTo>
                  <a:pt x="120395" y="15239"/>
                </a:lnTo>
                <a:close/>
              </a:path>
              <a:path w="120650" h="117475">
                <a:moveTo>
                  <a:pt x="111251" y="105155"/>
                </a:moveTo>
                <a:lnTo>
                  <a:pt x="109727" y="97535"/>
                </a:lnTo>
                <a:lnTo>
                  <a:pt x="71627" y="68579"/>
                </a:lnTo>
                <a:lnTo>
                  <a:pt x="24383" y="64007"/>
                </a:lnTo>
                <a:lnTo>
                  <a:pt x="24383" y="66185"/>
                </a:lnTo>
                <a:lnTo>
                  <a:pt x="96011" y="117347"/>
                </a:lnTo>
                <a:lnTo>
                  <a:pt x="103631" y="115823"/>
                </a:lnTo>
                <a:lnTo>
                  <a:pt x="106679" y="111251"/>
                </a:lnTo>
                <a:lnTo>
                  <a:pt x="111251" y="1051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196583" y="6295644"/>
            <a:ext cx="47625" cy="30480"/>
          </a:xfrm>
          <a:custGeom>
            <a:avLst/>
            <a:gdLst/>
            <a:ahLst/>
            <a:cxnLst/>
            <a:rect l="l" t="t" r="r" b="b"/>
            <a:pathLst>
              <a:path w="47625" h="30479">
                <a:moveTo>
                  <a:pt x="25907" y="3047"/>
                </a:moveTo>
                <a:lnTo>
                  <a:pt x="3047" y="0"/>
                </a:lnTo>
                <a:lnTo>
                  <a:pt x="0" y="25907"/>
                </a:lnTo>
                <a:lnTo>
                  <a:pt x="6095" y="26497"/>
                </a:lnTo>
                <a:lnTo>
                  <a:pt x="6095" y="24383"/>
                </a:lnTo>
                <a:lnTo>
                  <a:pt x="9143" y="3047"/>
                </a:lnTo>
                <a:lnTo>
                  <a:pt x="25907" y="3047"/>
                </a:lnTo>
                <a:close/>
              </a:path>
              <a:path w="47625" h="30479">
                <a:moveTo>
                  <a:pt x="47243" y="30479"/>
                </a:moveTo>
                <a:lnTo>
                  <a:pt x="39623" y="24383"/>
                </a:lnTo>
                <a:lnTo>
                  <a:pt x="6095" y="24383"/>
                </a:lnTo>
                <a:lnTo>
                  <a:pt x="6095" y="26497"/>
                </a:lnTo>
                <a:lnTo>
                  <a:pt x="47243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202679" y="6298691"/>
            <a:ext cx="20320" cy="21590"/>
          </a:xfrm>
          <a:custGeom>
            <a:avLst/>
            <a:gdLst/>
            <a:ahLst/>
            <a:cxnLst/>
            <a:rect l="l" t="t" r="r" b="b"/>
            <a:pathLst>
              <a:path w="20320" h="21589">
                <a:moveTo>
                  <a:pt x="19811" y="12191"/>
                </a:moveTo>
                <a:lnTo>
                  <a:pt x="3047" y="0"/>
                </a:lnTo>
                <a:lnTo>
                  <a:pt x="0" y="21335"/>
                </a:lnTo>
                <a:lnTo>
                  <a:pt x="19811" y="121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202679" y="6310883"/>
            <a:ext cx="33655" cy="9525"/>
          </a:xfrm>
          <a:custGeom>
            <a:avLst/>
            <a:gdLst/>
            <a:ahLst/>
            <a:cxnLst/>
            <a:rect l="l" t="t" r="r" b="b"/>
            <a:pathLst>
              <a:path w="33654" h="9525">
                <a:moveTo>
                  <a:pt x="33527" y="9143"/>
                </a:moveTo>
                <a:lnTo>
                  <a:pt x="19811" y="0"/>
                </a:lnTo>
                <a:lnTo>
                  <a:pt x="0" y="9143"/>
                </a:lnTo>
                <a:lnTo>
                  <a:pt x="33527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205727" y="6298691"/>
            <a:ext cx="40005" cy="12700"/>
          </a:xfrm>
          <a:custGeom>
            <a:avLst/>
            <a:gdLst/>
            <a:ahLst/>
            <a:cxnLst/>
            <a:rect l="l" t="t" r="r" b="b"/>
            <a:pathLst>
              <a:path w="40004" h="12700">
                <a:moveTo>
                  <a:pt x="39623" y="1523"/>
                </a:moveTo>
                <a:lnTo>
                  <a:pt x="16763" y="0"/>
                </a:lnTo>
                <a:lnTo>
                  <a:pt x="0" y="0"/>
                </a:lnTo>
                <a:lnTo>
                  <a:pt x="16763" y="12191"/>
                </a:lnTo>
                <a:lnTo>
                  <a:pt x="39623" y="15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199632" y="6297929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20</a:t>
            </a:fld>
            <a:endParaRPr dirty="0"/>
          </a:p>
        </p:txBody>
      </p:sp>
      <p:sp>
        <p:nvSpPr>
          <p:cNvPr id="66" name="Rectangle 65"/>
          <p:cNvSpPr/>
          <p:nvPr/>
        </p:nvSpPr>
        <p:spPr>
          <a:xfrm>
            <a:off x="8458200" y="533400"/>
            <a:ext cx="5334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/>
          <p:cNvPicPr>
            <a:picLocks noChangeAspect="1" noChangeArrowheads="1"/>
          </p:cNvPicPr>
          <p:nvPr/>
        </p:nvPicPr>
        <p:blipFill>
          <a:blip r:embed="rId8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675" y="1897379"/>
            <a:ext cx="6480047" cy="306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46860">
              <a:lnSpc>
                <a:spcPct val="100000"/>
              </a:lnSpc>
            </a:pPr>
            <a:r>
              <a:rPr b="1" spc="-5" dirty="0">
                <a:latin typeface="Century Gothic"/>
                <a:cs typeface="Century Gothic"/>
              </a:rPr>
              <a:t>INVESTMENT</a:t>
            </a:r>
            <a:r>
              <a:rPr b="1" spc="-155" dirty="0">
                <a:latin typeface="Century Gothic"/>
                <a:cs typeface="Century Gothic"/>
              </a:rPr>
              <a:t> </a:t>
            </a:r>
            <a:r>
              <a:rPr b="1" dirty="0">
                <a:latin typeface="Century Gothic"/>
                <a:cs typeface="Century Gothic"/>
              </a:rPr>
              <a:t>CASTINGS</a:t>
            </a:r>
          </a:p>
        </p:txBody>
      </p:sp>
      <p:sp>
        <p:nvSpPr>
          <p:cNvPr id="10" name="object 10"/>
          <p:cNvSpPr/>
          <p:nvPr/>
        </p:nvSpPr>
        <p:spPr>
          <a:xfrm>
            <a:off x="762000" y="1822704"/>
            <a:ext cx="6477000" cy="304800"/>
          </a:xfrm>
          <a:custGeom>
            <a:avLst/>
            <a:gdLst/>
            <a:ahLst/>
            <a:cxnLst/>
            <a:rect l="l" t="t" r="r" b="b"/>
            <a:pathLst>
              <a:path w="6477000" h="304800">
                <a:moveTo>
                  <a:pt x="0" y="0"/>
                </a:moveTo>
                <a:lnTo>
                  <a:pt x="0" y="304799"/>
                </a:lnTo>
                <a:lnTo>
                  <a:pt x="6476999" y="304799"/>
                </a:lnTo>
                <a:lnTo>
                  <a:pt x="6476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1060" y="1912620"/>
            <a:ext cx="106679" cy="118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62000" y="1822704"/>
            <a:ext cx="6477000" cy="3048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38784">
              <a:lnSpc>
                <a:spcPct val="100000"/>
              </a:lnSpc>
              <a:spcBef>
                <a:spcPts val="180"/>
              </a:spcBef>
            </a:pPr>
            <a:r>
              <a:rPr sz="1400" b="1" dirty="0">
                <a:solidFill>
                  <a:srgbClr val="FFFFFF"/>
                </a:solidFill>
                <a:latin typeface="Palatino Linotype"/>
                <a:cs typeface="Palatino Linotype"/>
              </a:rPr>
              <a:t>CAM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162800" y="2286000"/>
            <a:ext cx="2057399" cy="1600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56703" y="2279903"/>
            <a:ext cx="2071370" cy="1606550"/>
          </a:xfrm>
          <a:custGeom>
            <a:avLst/>
            <a:gdLst/>
            <a:ahLst/>
            <a:cxnLst/>
            <a:rect l="l" t="t" r="r" b="b"/>
            <a:pathLst>
              <a:path w="2071370" h="1606550">
                <a:moveTo>
                  <a:pt x="2071115" y="1606295"/>
                </a:moveTo>
                <a:lnTo>
                  <a:pt x="2071115" y="3047"/>
                </a:lnTo>
                <a:lnTo>
                  <a:pt x="2068067" y="0"/>
                </a:lnTo>
                <a:lnTo>
                  <a:pt x="3047" y="0"/>
                </a:lnTo>
                <a:lnTo>
                  <a:pt x="0" y="3047"/>
                </a:lnTo>
                <a:lnTo>
                  <a:pt x="0" y="1606295"/>
                </a:lnTo>
                <a:lnTo>
                  <a:pt x="6095" y="1606295"/>
                </a:lnTo>
                <a:lnTo>
                  <a:pt x="6095" y="13715"/>
                </a:lnTo>
                <a:lnTo>
                  <a:pt x="13715" y="6095"/>
                </a:lnTo>
                <a:lnTo>
                  <a:pt x="13715" y="13715"/>
                </a:lnTo>
                <a:lnTo>
                  <a:pt x="2057399" y="13715"/>
                </a:lnTo>
                <a:lnTo>
                  <a:pt x="2057399" y="6095"/>
                </a:lnTo>
                <a:lnTo>
                  <a:pt x="2063495" y="13715"/>
                </a:lnTo>
                <a:lnTo>
                  <a:pt x="2063495" y="1606295"/>
                </a:lnTo>
                <a:lnTo>
                  <a:pt x="2071115" y="1606295"/>
                </a:lnTo>
                <a:close/>
              </a:path>
              <a:path w="2071370" h="1606550">
                <a:moveTo>
                  <a:pt x="13715" y="13715"/>
                </a:moveTo>
                <a:lnTo>
                  <a:pt x="13715" y="6095"/>
                </a:lnTo>
                <a:lnTo>
                  <a:pt x="6095" y="13715"/>
                </a:lnTo>
                <a:lnTo>
                  <a:pt x="13715" y="13715"/>
                </a:lnTo>
                <a:close/>
              </a:path>
              <a:path w="2071370" h="1606550">
                <a:moveTo>
                  <a:pt x="13715" y="1606295"/>
                </a:moveTo>
                <a:lnTo>
                  <a:pt x="13715" y="13715"/>
                </a:lnTo>
                <a:lnTo>
                  <a:pt x="6095" y="13715"/>
                </a:lnTo>
                <a:lnTo>
                  <a:pt x="6095" y="1606295"/>
                </a:lnTo>
                <a:lnTo>
                  <a:pt x="13715" y="1606295"/>
                </a:lnTo>
                <a:close/>
              </a:path>
              <a:path w="2071370" h="1606550">
                <a:moveTo>
                  <a:pt x="2063495" y="13715"/>
                </a:moveTo>
                <a:lnTo>
                  <a:pt x="2057399" y="6095"/>
                </a:lnTo>
                <a:lnTo>
                  <a:pt x="2057399" y="13715"/>
                </a:lnTo>
                <a:lnTo>
                  <a:pt x="2063495" y="13715"/>
                </a:lnTo>
                <a:close/>
              </a:path>
              <a:path w="2071370" h="1606550">
                <a:moveTo>
                  <a:pt x="2063495" y="1606295"/>
                </a:moveTo>
                <a:lnTo>
                  <a:pt x="2063495" y="13715"/>
                </a:lnTo>
                <a:lnTo>
                  <a:pt x="2057399" y="13715"/>
                </a:lnTo>
                <a:lnTo>
                  <a:pt x="2057399" y="1606295"/>
                </a:lnTo>
                <a:lnTo>
                  <a:pt x="2063495" y="1606295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749807" y="2228088"/>
          <a:ext cx="6248398" cy="20269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4199"/>
                <a:gridCol w="3124199"/>
              </a:tblGrid>
              <a:tr h="371093"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CUSTOMER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F79445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MSIL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F79445"/>
                    </a:solidFill>
                  </a:tcPr>
                </a:tc>
              </a:tr>
              <a:tr h="371093">
                <a:tc>
                  <a:txBody>
                    <a:bodyPr/>
                    <a:lstStyle/>
                    <a:p>
                      <a:pPr marL="78740">
                        <a:lnSpc>
                          <a:spcPts val="188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UNIT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1885"/>
                        </a:lnSpc>
                      </a:pPr>
                      <a:r>
                        <a:rPr sz="1800" spc="-35" dirty="0">
                          <a:latin typeface="Calibri"/>
                          <a:cs typeface="Calibri"/>
                        </a:rPr>
                        <a:t>PARWANOO</a:t>
                      </a:r>
                      <a:r>
                        <a:rPr sz="1800" spc="-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PLANT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</a:tr>
              <a:tr h="914399"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CURRENT</a:t>
                      </a:r>
                      <a:r>
                        <a:rPr sz="1800" spc="-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STATUS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smtClean="0">
                          <a:latin typeface="Calibri"/>
                          <a:cs typeface="Calibri"/>
                        </a:rPr>
                        <a:t>IN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MASS</a:t>
                      </a:r>
                      <a:r>
                        <a:rPr sz="18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>
                          <a:latin typeface="Calibri"/>
                          <a:cs typeface="Calibri"/>
                        </a:rPr>
                        <a:t>PRODUCTION  </a:t>
                      </a:r>
                      <a:r>
                        <a:rPr sz="1800" spc="-15" smtClean="0">
                          <a:latin typeface="Calibri"/>
                          <a:cs typeface="Calibri"/>
                        </a:rPr>
                        <a:t>FO</a:t>
                      </a:r>
                      <a:r>
                        <a:rPr lang="en-US" sz="1800" spc="-15" dirty="0" smtClean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15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YP8</a:t>
                      </a:r>
                      <a:r>
                        <a:rPr sz="1800" spc="-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AMT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DEFE9"/>
                    </a:solidFill>
                  </a:tcPr>
                </a:tc>
              </a:tr>
              <a:tr h="370331"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MACHINES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4th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AXIS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VMC</a:t>
                      </a:r>
                      <a:r>
                        <a:rPr sz="18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MACHINE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6"/>
          <p:cNvSpPr/>
          <p:nvPr/>
        </p:nvSpPr>
        <p:spPr>
          <a:xfrm>
            <a:off x="5562600" y="4495800"/>
            <a:ext cx="2686811" cy="2209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56503" y="4489703"/>
            <a:ext cx="2699385" cy="2223770"/>
          </a:xfrm>
          <a:custGeom>
            <a:avLst/>
            <a:gdLst/>
            <a:ahLst/>
            <a:cxnLst/>
            <a:rect l="l" t="t" r="r" b="b"/>
            <a:pathLst>
              <a:path w="2699384" h="2223770">
                <a:moveTo>
                  <a:pt x="2699003" y="2220467"/>
                </a:moveTo>
                <a:lnTo>
                  <a:pt x="2699003" y="3047"/>
                </a:lnTo>
                <a:lnTo>
                  <a:pt x="2695955" y="0"/>
                </a:lnTo>
                <a:lnTo>
                  <a:pt x="3047" y="0"/>
                </a:lnTo>
                <a:lnTo>
                  <a:pt x="0" y="3047"/>
                </a:lnTo>
                <a:lnTo>
                  <a:pt x="0" y="2220467"/>
                </a:lnTo>
                <a:lnTo>
                  <a:pt x="3047" y="2223515"/>
                </a:lnTo>
                <a:lnTo>
                  <a:pt x="6095" y="2223515"/>
                </a:lnTo>
                <a:lnTo>
                  <a:pt x="6095" y="13715"/>
                </a:lnTo>
                <a:lnTo>
                  <a:pt x="13715" y="6095"/>
                </a:lnTo>
                <a:lnTo>
                  <a:pt x="13715" y="13715"/>
                </a:lnTo>
                <a:lnTo>
                  <a:pt x="2686811" y="13715"/>
                </a:lnTo>
                <a:lnTo>
                  <a:pt x="2686811" y="6095"/>
                </a:lnTo>
                <a:lnTo>
                  <a:pt x="2692907" y="13715"/>
                </a:lnTo>
                <a:lnTo>
                  <a:pt x="2692907" y="2223515"/>
                </a:lnTo>
                <a:lnTo>
                  <a:pt x="2695955" y="2223515"/>
                </a:lnTo>
                <a:lnTo>
                  <a:pt x="2699003" y="2220467"/>
                </a:lnTo>
                <a:close/>
              </a:path>
              <a:path w="2699384" h="2223770">
                <a:moveTo>
                  <a:pt x="13715" y="13715"/>
                </a:moveTo>
                <a:lnTo>
                  <a:pt x="13715" y="6095"/>
                </a:lnTo>
                <a:lnTo>
                  <a:pt x="6095" y="13715"/>
                </a:lnTo>
                <a:lnTo>
                  <a:pt x="13715" y="13715"/>
                </a:lnTo>
                <a:close/>
              </a:path>
              <a:path w="2699384" h="2223770">
                <a:moveTo>
                  <a:pt x="13715" y="2209799"/>
                </a:moveTo>
                <a:lnTo>
                  <a:pt x="13715" y="13715"/>
                </a:lnTo>
                <a:lnTo>
                  <a:pt x="6095" y="13715"/>
                </a:lnTo>
                <a:lnTo>
                  <a:pt x="6095" y="2209799"/>
                </a:lnTo>
                <a:lnTo>
                  <a:pt x="13715" y="2209799"/>
                </a:lnTo>
                <a:close/>
              </a:path>
              <a:path w="2699384" h="2223770">
                <a:moveTo>
                  <a:pt x="2692907" y="2209799"/>
                </a:moveTo>
                <a:lnTo>
                  <a:pt x="6095" y="2209799"/>
                </a:lnTo>
                <a:lnTo>
                  <a:pt x="13715" y="2215895"/>
                </a:lnTo>
                <a:lnTo>
                  <a:pt x="13715" y="2223515"/>
                </a:lnTo>
                <a:lnTo>
                  <a:pt x="2686811" y="2223515"/>
                </a:lnTo>
                <a:lnTo>
                  <a:pt x="2686811" y="2215895"/>
                </a:lnTo>
                <a:lnTo>
                  <a:pt x="2692907" y="2209799"/>
                </a:lnTo>
                <a:close/>
              </a:path>
              <a:path w="2699384" h="2223770">
                <a:moveTo>
                  <a:pt x="13715" y="2223515"/>
                </a:moveTo>
                <a:lnTo>
                  <a:pt x="13715" y="2215895"/>
                </a:lnTo>
                <a:lnTo>
                  <a:pt x="6095" y="2209799"/>
                </a:lnTo>
                <a:lnTo>
                  <a:pt x="6095" y="2223515"/>
                </a:lnTo>
                <a:lnTo>
                  <a:pt x="13715" y="2223515"/>
                </a:lnTo>
                <a:close/>
              </a:path>
              <a:path w="2699384" h="2223770">
                <a:moveTo>
                  <a:pt x="2692907" y="13715"/>
                </a:moveTo>
                <a:lnTo>
                  <a:pt x="2686811" y="6095"/>
                </a:lnTo>
                <a:lnTo>
                  <a:pt x="2686811" y="13715"/>
                </a:lnTo>
                <a:lnTo>
                  <a:pt x="2692907" y="13715"/>
                </a:lnTo>
                <a:close/>
              </a:path>
              <a:path w="2699384" h="2223770">
                <a:moveTo>
                  <a:pt x="2692907" y="2209799"/>
                </a:moveTo>
                <a:lnTo>
                  <a:pt x="2692907" y="13715"/>
                </a:lnTo>
                <a:lnTo>
                  <a:pt x="2686811" y="13715"/>
                </a:lnTo>
                <a:lnTo>
                  <a:pt x="2686811" y="2209799"/>
                </a:lnTo>
                <a:lnTo>
                  <a:pt x="2692907" y="2209799"/>
                </a:lnTo>
                <a:close/>
              </a:path>
              <a:path w="2699384" h="2223770">
                <a:moveTo>
                  <a:pt x="2692907" y="2223515"/>
                </a:moveTo>
                <a:lnTo>
                  <a:pt x="2692907" y="2209799"/>
                </a:lnTo>
                <a:lnTo>
                  <a:pt x="2686811" y="2215895"/>
                </a:lnTo>
                <a:lnTo>
                  <a:pt x="2686811" y="2223515"/>
                </a:lnTo>
                <a:lnTo>
                  <a:pt x="2692907" y="2223515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62800" y="3886200"/>
            <a:ext cx="2057399" cy="3886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56703" y="3886199"/>
            <a:ext cx="2071370" cy="394970"/>
          </a:xfrm>
          <a:custGeom>
            <a:avLst/>
            <a:gdLst/>
            <a:ahLst/>
            <a:cxnLst/>
            <a:rect l="l" t="t" r="r" b="b"/>
            <a:pathLst>
              <a:path w="2071370" h="394970">
                <a:moveTo>
                  <a:pt x="13715" y="382524"/>
                </a:moveTo>
                <a:lnTo>
                  <a:pt x="13715" y="0"/>
                </a:lnTo>
                <a:lnTo>
                  <a:pt x="0" y="0"/>
                </a:lnTo>
                <a:lnTo>
                  <a:pt x="0" y="393192"/>
                </a:lnTo>
                <a:lnTo>
                  <a:pt x="3047" y="394716"/>
                </a:lnTo>
                <a:lnTo>
                  <a:pt x="6095" y="394716"/>
                </a:lnTo>
                <a:lnTo>
                  <a:pt x="6095" y="382524"/>
                </a:lnTo>
                <a:lnTo>
                  <a:pt x="13715" y="382524"/>
                </a:lnTo>
                <a:close/>
              </a:path>
              <a:path w="2071370" h="394970">
                <a:moveTo>
                  <a:pt x="2063495" y="382524"/>
                </a:moveTo>
                <a:lnTo>
                  <a:pt x="6095" y="382524"/>
                </a:lnTo>
                <a:lnTo>
                  <a:pt x="13715" y="388620"/>
                </a:lnTo>
                <a:lnTo>
                  <a:pt x="13715" y="394716"/>
                </a:lnTo>
                <a:lnTo>
                  <a:pt x="2057399" y="394716"/>
                </a:lnTo>
                <a:lnTo>
                  <a:pt x="2057399" y="388620"/>
                </a:lnTo>
                <a:lnTo>
                  <a:pt x="2063495" y="382524"/>
                </a:lnTo>
                <a:close/>
              </a:path>
              <a:path w="2071370" h="394970">
                <a:moveTo>
                  <a:pt x="13715" y="394716"/>
                </a:moveTo>
                <a:lnTo>
                  <a:pt x="13715" y="388620"/>
                </a:lnTo>
                <a:lnTo>
                  <a:pt x="6095" y="382524"/>
                </a:lnTo>
                <a:lnTo>
                  <a:pt x="6095" y="394716"/>
                </a:lnTo>
                <a:lnTo>
                  <a:pt x="13715" y="394716"/>
                </a:lnTo>
                <a:close/>
              </a:path>
              <a:path w="2071370" h="394970">
                <a:moveTo>
                  <a:pt x="2071115" y="393192"/>
                </a:moveTo>
                <a:lnTo>
                  <a:pt x="2071115" y="0"/>
                </a:lnTo>
                <a:lnTo>
                  <a:pt x="2057399" y="0"/>
                </a:lnTo>
                <a:lnTo>
                  <a:pt x="2057399" y="382524"/>
                </a:lnTo>
                <a:lnTo>
                  <a:pt x="2063495" y="382524"/>
                </a:lnTo>
                <a:lnTo>
                  <a:pt x="2063495" y="394716"/>
                </a:lnTo>
                <a:lnTo>
                  <a:pt x="2068067" y="394716"/>
                </a:lnTo>
                <a:lnTo>
                  <a:pt x="2071115" y="393192"/>
                </a:lnTo>
                <a:close/>
              </a:path>
              <a:path w="2071370" h="394970">
                <a:moveTo>
                  <a:pt x="2063495" y="394716"/>
                </a:moveTo>
                <a:lnTo>
                  <a:pt x="2063495" y="382524"/>
                </a:lnTo>
                <a:lnTo>
                  <a:pt x="2057399" y="388620"/>
                </a:lnTo>
                <a:lnTo>
                  <a:pt x="2057399" y="394716"/>
                </a:lnTo>
                <a:lnTo>
                  <a:pt x="2063495" y="394716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8200" y="4724400"/>
            <a:ext cx="1981200" cy="20208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2103" y="4718303"/>
            <a:ext cx="1995170" cy="2033270"/>
          </a:xfrm>
          <a:custGeom>
            <a:avLst/>
            <a:gdLst/>
            <a:ahLst/>
            <a:cxnLst/>
            <a:rect l="l" t="t" r="r" b="b"/>
            <a:pathLst>
              <a:path w="1995170" h="2033270">
                <a:moveTo>
                  <a:pt x="1994915" y="2029967"/>
                </a:moveTo>
                <a:lnTo>
                  <a:pt x="1994915" y="3047"/>
                </a:lnTo>
                <a:lnTo>
                  <a:pt x="1991867" y="0"/>
                </a:lnTo>
                <a:lnTo>
                  <a:pt x="3047" y="0"/>
                </a:lnTo>
                <a:lnTo>
                  <a:pt x="0" y="3047"/>
                </a:lnTo>
                <a:lnTo>
                  <a:pt x="0" y="2029967"/>
                </a:lnTo>
                <a:lnTo>
                  <a:pt x="3047" y="2033015"/>
                </a:lnTo>
                <a:lnTo>
                  <a:pt x="6095" y="2033015"/>
                </a:lnTo>
                <a:lnTo>
                  <a:pt x="6095" y="13715"/>
                </a:lnTo>
                <a:lnTo>
                  <a:pt x="13715" y="6095"/>
                </a:lnTo>
                <a:lnTo>
                  <a:pt x="13715" y="13715"/>
                </a:lnTo>
                <a:lnTo>
                  <a:pt x="1981199" y="13715"/>
                </a:lnTo>
                <a:lnTo>
                  <a:pt x="1981199" y="6095"/>
                </a:lnTo>
                <a:lnTo>
                  <a:pt x="1987295" y="13715"/>
                </a:lnTo>
                <a:lnTo>
                  <a:pt x="1987295" y="2033015"/>
                </a:lnTo>
                <a:lnTo>
                  <a:pt x="1991867" y="2033015"/>
                </a:lnTo>
                <a:lnTo>
                  <a:pt x="1994915" y="2029967"/>
                </a:lnTo>
                <a:close/>
              </a:path>
              <a:path w="1995170" h="2033270">
                <a:moveTo>
                  <a:pt x="13715" y="13715"/>
                </a:moveTo>
                <a:lnTo>
                  <a:pt x="13715" y="6095"/>
                </a:lnTo>
                <a:lnTo>
                  <a:pt x="6095" y="13715"/>
                </a:lnTo>
                <a:lnTo>
                  <a:pt x="13715" y="13715"/>
                </a:lnTo>
                <a:close/>
              </a:path>
              <a:path w="1995170" h="2033270">
                <a:moveTo>
                  <a:pt x="13715" y="2020823"/>
                </a:moveTo>
                <a:lnTo>
                  <a:pt x="13715" y="13715"/>
                </a:lnTo>
                <a:lnTo>
                  <a:pt x="6095" y="13715"/>
                </a:lnTo>
                <a:lnTo>
                  <a:pt x="6095" y="2020823"/>
                </a:lnTo>
                <a:lnTo>
                  <a:pt x="13715" y="2020823"/>
                </a:lnTo>
                <a:close/>
              </a:path>
              <a:path w="1995170" h="2033270">
                <a:moveTo>
                  <a:pt x="1987295" y="2020823"/>
                </a:moveTo>
                <a:lnTo>
                  <a:pt x="6095" y="2020823"/>
                </a:lnTo>
                <a:lnTo>
                  <a:pt x="13715" y="2026919"/>
                </a:lnTo>
                <a:lnTo>
                  <a:pt x="13715" y="2033015"/>
                </a:lnTo>
                <a:lnTo>
                  <a:pt x="1981199" y="2033015"/>
                </a:lnTo>
                <a:lnTo>
                  <a:pt x="1981199" y="2026919"/>
                </a:lnTo>
                <a:lnTo>
                  <a:pt x="1987295" y="2020823"/>
                </a:lnTo>
                <a:close/>
              </a:path>
              <a:path w="1995170" h="2033270">
                <a:moveTo>
                  <a:pt x="13715" y="2033015"/>
                </a:moveTo>
                <a:lnTo>
                  <a:pt x="13715" y="2026919"/>
                </a:lnTo>
                <a:lnTo>
                  <a:pt x="6095" y="2020823"/>
                </a:lnTo>
                <a:lnTo>
                  <a:pt x="6095" y="2033015"/>
                </a:lnTo>
                <a:lnTo>
                  <a:pt x="13715" y="2033015"/>
                </a:lnTo>
                <a:close/>
              </a:path>
              <a:path w="1995170" h="2033270">
                <a:moveTo>
                  <a:pt x="1987295" y="13715"/>
                </a:moveTo>
                <a:lnTo>
                  <a:pt x="1981199" y="6095"/>
                </a:lnTo>
                <a:lnTo>
                  <a:pt x="1981199" y="13715"/>
                </a:lnTo>
                <a:lnTo>
                  <a:pt x="1987295" y="13715"/>
                </a:lnTo>
                <a:close/>
              </a:path>
              <a:path w="1995170" h="2033270">
                <a:moveTo>
                  <a:pt x="1987295" y="2020823"/>
                </a:moveTo>
                <a:lnTo>
                  <a:pt x="1987295" y="13715"/>
                </a:lnTo>
                <a:lnTo>
                  <a:pt x="1981199" y="13715"/>
                </a:lnTo>
                <a:lnTo>
                  <a:pt x="1981199" y="2020823"/>
                </a:lnTo>
                <a:lnTo>
                  <a:pt x="1987295" y="2020823"/>
                </a:lnTo>
                <a:close/>
              </a:path>
              <a:path w="1995170" h="2033270">
                <a:moveTo>
                  <a:pt x="1987295" y="2033015"/>
                </a:moveTo>
                <a:lnTo>
                  <a:pt x="1987295" y="2020823"/>
                </a:lnTo>
                <a:lnTo>
                  <a:pt x="1981199" y="2026919"/>
                </a:lnTo>
                <a:lnTo>
                  <a:pt x="1981199" y="2033015"/>
                </a:lnTo>
                <a:lnTo>
                  <a:pt x="1987295" y="2033015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59607" y="5622035"/>
            <a:ext cx="3534410" cy="862965"/>
          </a:xfrm>
          <a:custGeom>
            <a:avLst/>
            <a:gdLst/>
            <a:ahLst/>
            <a:cxnLst/>
            <a:rect l="l" t="t" r="r" b="b"/>
            <a:pathLst>
              <a:path w="3534410" h="862964">
                <a:moveTo>
                  <a:pt x="1930907" y="489934"/>
                </a:moveTo>
                <a:lnTo>
                  <a:pt x="1930907" y="4571"/>
                </a:lnTo>
                <a:lnTo>
                  <a:pt x="1924811" y="0"/>
                </a:lnTo>
                <a:lnTo>
                  <a:pt x="6095" y="0"/>
                </a:lnTo>
                <a:lnTo>
                  <a:pt x="0" y="4571"/>
                </a:lnTo>
                <a:lnTo>
                  <a:pt x="0" y="858011"/>
                </a:lnTo>
                <a:lnTo>
                  <a:pt x="6095" y="862583"/>
                </a:lnTo>
                <a:lnTo>
                  <a:pt x="12191" y="862583"/>
                </a:lnTo>
                <a:lnTo>
                  <a:pt x="12191" y="24383"/>
                </a:lnTo>
                <a:lnTo>
                  <a:pt x="25907" y="12191"/>
                </a:lnTo>
                <a:lnTo>
                  <a:pt x="25907" y="24383"/>
                </a:lnTo>
                <a:lnTo>
                  <a:pt x="1904999" y="24383"/>
                </a:lnTo>
                <a:lnTo>
                  <a:pt x="1904999" y="12191"/>
                </a:lnTo>
                <a:lnTo>
                  <a:pt x="1917191" y="24383"/>
                </a:lnTo>
                <a:lnTo>
                  <a:pt x="1917191" y="513587"/>
                </a:lnTo>
                <a:lnTo>
                  <a:pt x="1918715" y="513680"/>
                </a:lnTo>
                <a:lnTo>
                  <a:pt x="1918715" y="489203"/>
                </a:lnTo>
                <a:lnTo>
                  <a:pt x="1930907" y="489934"/>
                </a:lnTo>
                <a:close/>
              </a:path>
              <a:path w="3534410" h="862964">
                <a:moveTo>
                  <a:pt x="25907" y="24383"/>
                </a:moveTo>
                <a:lnTo>
                  <a:pt x="25907" y="12191"/>
                </a:lnTo>
                <a:lnTo>
                  <a:pt x="12191" y="24383"/>
                </a:lnTo>
                <a:lnTo>
                  <a:pt x="25907" y="24383"/>
                </a:lnTo>
                <a:close/>
              </a:path>
              <a:path w="3534410" h="862964">
                <a:moveTo>
                  <a:pt x="25907" y="838199"/>
                </a:moveTo>
                <a:lnTo>
                  <a:pt x="25907" y="24383"/>
                </a:lnTo>
                <a:lnTo>
                  <a:pt x="12191" y="24383"/>
                </a:lnTo>
                <a:lnTo>
                  <a:pt x="12191" y="838199"/>
                </a:lnTo>
                <a:lnTo>
                  <a:pt x="25907" y="838199"/>
                </a:lnTo>
                <a:close/>
              </a:path>
              <a:path w="3534410" h="862964">
                <a:moveTo>
                  <a:pt x="1917191" y="838199"/>
                </a:moveTo>
                <a:lnTo>
                  <a:pt x="12191" y="838199"/>
                </a:lnTo>
                <a:lnTo>
                  <a:pt x="25907" y="850391"/>
                </a:lnTo>
                <a:lnTo>
                  <a:pt x="25907" y="862583"/>
                </a:lnTo>
                <a:lnTo>
                  <a:pt x="1904999" y="862583"/>
                </a:lnTo>
                <a:lnTo>
                  <a:pt x="1904999" y="850391"/>
                </a:lnTo>
                <a:lnTo>
                  <a:pt x="1917191" y="838199"/>
                </a:lnTo>
                <a:close/>
              </a:path>
              <a:path w="3534410" h="862964">
                <a:moveTo>
                  <a:pt x="25907" y="862583"/>
                </a:moveTo>
                <a:lnTo>
                  <a:pt x="25907" y="850391"/>
                </a:lnTo>
                <a:lnTo>
                  <a:pt x="12191" y="838199"/>
                </a:lnTo>
                <a:lnTo>
                  <a:pt x="12191" y="862583"/>
                </a:lnTo>
                <a:lnTo>
                  <a:pt x="25907" y="862583"/>
                </a:lnTo>
                <a:close/>
              </a:path>
              <a:path w="3534410" h="862964">
                <a:moveTo>
                  <a:pt x="1917191" y="24383"/>
                </a:moveTo>
                <a:lnTo>
                  <a:pt x="1904999" y="12191"/>
                </a:lnTo>
                <a:lnTo>
                  <a:pt x="1904999" y="24383"/>
                </a:lnTo>
                <a:lnTo>
                  <a:pt x="1917191" y="24383"/>
                </a:lnTo>
                <a:close/>
              </a:path>
              <a:path w="3534410" h="862964">
                <a:moveTo>
                  <a:pt x="1917191" y="513587"/>
                </a:moveTo>
                <a:lnTo>
                  <a:pt x="1917191" y="24383"/>
                </a:lnTo>
                <a:lnTo>
                  <a:pt x="1904999" y="24383"/>
                </a:lnTo>
                <a:lnTo>
                  <a:pt x="1904999" y="507491"/>
                </a:lnTo>
                <a:lnTo>
                  <a:pt x="1911095" y="513587"/>
                </a:lnTo>
                <a:lnTo>
                  <a:pt x="1917191" y="513587"/>
                </a:lnTo>
                <a:close/>
              </a:path>
              <a:path w="3534410" h="862964">
                <a:moveTo>
                  <a:pt x="3520439" y="611231"/>
                </a:moveTo>
                <a:lnTo>
                  <a:pt x="3322938" y="599108"/>
                </a:lnTo>
                <a:lnTo>
                  <a:pt x="1917191" y="697991"/>
                </a:lnTo>
                <a:lnTo>
                  <a:pt x="1911095" y="697991"/>
                </a:lnTo>
                <a:lnTo>
                  <a:pt x="1904999" y="704087"/>
                </a:lnTo>
                <a:lnTo>
                  <a:pt x="1904999" y="838199"/>
                </a:lnTo>
                <a:lnTo>
                  <a:pt x="1917191" y="838199"/>
                </a:lnTo>
                <a:lnTo>
                  <a:pt x="1917191" y="862583"/>
                </a:lnTo>
                <a:lnTo>
                  <a:pt x="1918715" y="862583"/>
                </a:lnTo>
                <a:lnTo>
                  <a:pt x="1918715" y="723899"/>
                </a:lnTo>
                <a:lnTo>
                  <a:pt x="1930907" y="710183"/>
                </a:lnTo>
                <a:lnTo>
                  <a:pt x="1930907" y="723042"/>
                </a:lnTo>
                <a:lnTo>
                  <a:pt x="3520439" y="611231"/>
                </a:lnTo>
                <a:close/>
              </a:path>
              <a:path w="3534410" h="862964">
                <a:moveTo>
                  <a:pt x="1917191" y="862583"/>
                </a:moveTo>
                <a:lnTo>
                  <a:pt x="1917191" y="838199"/>
                </a:lnTo>
                <a:lnTo>
                  <a:pt x="1904999" y="850391"/>
                </a:lnTo>
                <a:lnTo>
                  <a:pt x="1904999" y="862583"/>
                </a:lnTo>
                <a:lnTo>
                  <a:pt x="1917191" y="862583"/>
                </a:lnTo>
                <a:close/>
              </a:path>
              <a:path w="3534410" h="862964">
                <a:moveTo>
                  <a:pt x="3534155" y="605027"/>
                </a:moveTo>
                <a:lnTo>
                  <a:pt x="3534155" y="591311"/>
                </a:lnTo>
                <a:lnTo>
                  <a:pt x="3528059" y="585215"/>
                </a:lnTo>
                <a:lnTo>
                  <a:pt x="3521963" y="585215"/>
                </a:lnTo>
                <a:lnTo>
                  <a:pt x="1918715" y="489203"/>
                </a:lnTo>
                <a:lnTo>
                  <a:pt x="1930907" y="501395"/>
                </a:lnTo>
                <a:lnTo>
                  <a:pt x="1930907" y="514422"/>
                </a:lnTo>
                <a:lnTo>
                  <a:pt x="3322938" y="599108"/>
                </a:lnTo>
                <a:lnTo>
                  <a:pt x="3520439" y="585215"/>
                </a:lnTo>
                <a:lnTo>
                  <a:pt x="3520439" y="611231"/>
                </a:lnTo>
                <a:lnTo>
                  <a:pt x="3521963" y="611123"/>
                </a:lnTo>
                <a:lnTo>
                  <a:pt x="3529583" y="609599"/>
                </a:lnTo>
                <a:lnTo>
                  <a:pt x="3534155" y="605027"/>
                </a:lnTo>
                <a:close/>
              </a:path>
              <a:path w="3534410" h="862964">
                <a:moveTo>
                  <a:pt x="1930907" y="514422"/>
                </a:moveTo>
                <a:lnTo>
                  <a:pt x="1930907" y="501395"/>
                </a:lnTo>
                <a:lnTo>
                  <a:pt x="1918715" y="489203"/>
                </a:lnTo>
                <a:lnTo>
                  <a:pt x="1918715" y="513680"/>
                </a:lnTo>
                <a:lnTo>
                  <a:pt x="1930907" y="514422"/>
                </a:lnTo>
                <a:close/>
              </a:path>
              <a:path w="3534410" h="862964">
                <a:moveTo>
                  <a:pt x="1930907" y="723042"/>
                </a:moveTo>
                <a:lnTo>
                  <a:pt x="1930907" y="710183"/>
                </a:lnTo>
                <a:lnTo>
                  <a:pt x="1918715" y="723899"/>
                </a:lnTo>
                <a:lnTo>
                  <a:pt x="1930907" y="723042"/>
                </a:lnTo>
                <a:close/>
              </a:path>
              <a:path w="3534410" h="862964">
                <a:moveTo>
                  <a:pt x="1930907" y="858011"/>
                </a:moveTo>
                <a:lnTo>
                  <a:pt x="1930907" y="723042"/>
                </a:lnTo>
                <a:lnTo>
                  <a:pt x="1918715" y="723899"/>
                </a:lnTo>
                <a:lnTo>
                  <a:pt x="1918715" y="862583"/>
                </a:lnTo>
                <a:lnTo>
                  <a:pt x="1924811" y="862583"/>
                </a:lnTo>
                <a:lnTo>
                  <a:pt x="1930907" y="858011"/>
                </a:lnTo>
                <a:close/>
              </a:path>
              <a:path w="3534410" h="862964">
                <a:moveTo>
                  <a:pt x="3520439" y="611123"/>
                </a:moveTo>
                <a:lnTo>
                  <a:pt x="3520439" y="585215"/>
                </a:lnTo>
                <a:lnTo>
                  <a:pt x="3322938" y="599108"/>
                </a:lnTo>
                <a:lnTo>
                  <a:pt x="3520439" y="611123"/>
                </a:lnTo>
                <a:close/>
              </a:path>
            </a:pathLst>
          </a:custGeom>
          <a:solidFill>
            <a:srgbClr val="233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189222" y="5647941"/>
            <a:ext cx="1444625" cy="759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3345" marR="5080" indent="-81280">
              <a:lnSpc>
                <a:spcPct val="100000"/>
              </a:lnSpc>
            </a:pPr>
            <a:r>
              <a:rPr sz="2400" spc="-55" dirty="0">
                <a:latin typeface="Calibri"/>
                <a:cs typeface="Calibri"/>
              </a:rPr>
              <a:t>Very</a:t>
            </a:r>
            <a:r>
              <a:rPr sz="2400" spc="-17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critical  machining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21</a:t>
            </a:fld>
            <a:endParaRPr dirty="0"/>
          </a:p>
        </p:txBody>
      </p:sp>
      <p:sp>
        <p:nvSpPr>
          <p:cNvPr id="26" name="Rectangle 25"/>
          <p:cNvSpPr/>
          <p:nvPr/>
        </p:nvSpPr>
        <p:spPr>
          <a:xfrm>
            <a:off x="8534400" y="457200"/>
            <a:ext cx="3810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8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46860">
              <a:lnSpc>
                <a:spcPct val="100000"/>
              </a:lnSpc>
            </a:pPr>
            <a:r>
              <a:rPr b="1" spc="-5" dirty="0">
                <a:latin typeface="Century Gothic"/>
                <a:cs typeface="Century Gothic"/>
              </a:rPr>
              <a:t>INVESTMENT</a:t>
            </a:r>
            <a:r>
              <a:rPr b="1" spc="-155" dirty="0">
                <a:latin typeface="Century Gothic"/>
                <a:cs typeface="Century Gothic"/>
              </a:rPr>
              <a:t> </a:t>
            </a:r>
            <a:r>
              <a:rPr b="1" dirty="0">
                <a:latin typeface="Century Gothic"/>
                <a:cs typeface="Century Gothic"/>
              </a:rPr>
              <a:t>CASTINGS</a:t>
            </a:r>
          </a:p>
        </p:txBody>
      </p:sp>
      <p:sp>
        <p:nvSpPr>
          <p:cNvPr id="9" name="object 9"/>
          <p:cNvSpPr/>
          <p:nvPr/>
        </p:nvSpPr>
        <p:spPr>
          <a:xfrm>
            <a:off x="836675" y="1897379"/>
            <a:ext cx="6480047" cy="306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2000" y="1822704"/>
            <a:ext cx="6477000" cy="304800"/>
          </a:xfrm>
          <a:custGeom>
            <a:avLst/>
            <a:gdLst/>
            <a:ahLst/>
            <a:cxnLst/>
            <a:rect l="l" t="t" r="r" b="b"/>
            <a:pathLst>
              <a:path w="6477000" h="304800">
                <a:moveTo>
                  <a:pt x="0" y="0"/>
                </a:moveTo>
                <a:lnTo>
                  <a:pt x="0" y="304799"/>
                </a:lnTo>
                <a:lnTo>
                  <a:pt x="6476999" y="304799"/>
                </a:lnTo>
                <a:lnTo>
                  <a:pt x="6476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1060" y="1912620"/>
            <a:ext cx="106679" cy="118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62000" y="1822704"/>
            <a:ext cx="6477000" cy="3048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38784">
              <a:lnSpc>
                <a:spcPct val="100000"/>
              </a:lnSpc>
              <a:spcBef>
                <a:spcPts val="180"/>
              </a:spcBef>
            </a:pPr>
            <a:r>
              <a:rPr sz="1400" b="1" dirty="0">
                <a:solidFill>
                  <a:srgbClr val="FFFFFF"/>
                </a:solidFill>
                <a:latin typeface="Palatino Linotype"/>
                <a:cs typeface="Palatino Linotype"/>
              </a:rPr>
              <a:t>LEVER</a:t>
            </a:r>
            <a:r>
              <a:rPr sz="1400" b="1" spc="-17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ENGAGE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67600" y="2209800"/>
            <a:ext cx="1904999" cy="1676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61503" y="2203703"/>
            <a:ext cx="1918970" cy="1682750"/>
          </a:xfrm>
          <a:custGeom>
            <a:avLst/>
            <a:gdLst/>
            <a:ahLst/>
            <a:cxnLst/>
            <a:rect l="l" t="t" r="r" b="b"/>
            <a:pathLst>
              <a:path w="1918970" h="1682750">
                <a:moveTo>
                  <a:pt x="1918715" y="1682495"/>
                </a:moveTo>
                <a:lnTo>
                  <a:pt x="1918715" y="3047"/>
                </a:lnTo>
                <a:lnTo>
                  <a:pt x="1915667" y="0"/>
                </a:lnTo>
                <a:lnTo>
                  <a:pt x="3047" y="0"/>
                </a:lnTo>
                <a:lnTo>
                  <a:pt x="0" y="3047"/>
                </a:lnTo>
                <a:lnTo>
                  <a:pt x="0" y="1682495"/>
                </a:lnTo>
                <a:lnTo>
                  <a:pt x="6095" y="1682495"/>
                </a:lnTo>
                <a:lnTo>
                  <a:pt x="6095" y="13715"/>
                </a:lnTo>
                <a:lnTo>
                  <a:pt x="13715" y="6095"/>
                </a:lnTo>
                <a:lnTo>
                  <a:pt x="13715" y="13715"/>
                </a:lnTo>
                <a:lnTo>
                  <a:pt x="1904999" y="13715"/>
                </a:lnTo>
                <a:lnTo>
                  <a:pt x="1904999" y="6095"/>
                </a:lnTo>
                <a:lnTo>
                  <a:pt x="1911095" y="13715"/>
                </a:lnTo>
                <a:lnTo>
                  <a:pt x="1911095" y="1682495"/>
                </a:lnTo>
                <a:lnTo>
                  <a:pt x="1918715" y="1682495"/>
                </a:lnTo>
                <a:close/>
              </a:path>
              <a:path w="1918970" h="1682750">
                <a:moveTo>
                  <a:pt x="13715" y="13715"/>
                </a:moveTo>
                <a:lnTo>
                  <a:pt x="13715" y="6095"/>
                </a:lnTo>
                <a:lnTo>
                  <a:pt x="6095" y="13715"/>
                </a:lnTo>
                <a:lnTo>
                  <a:pt x="13715" y="13715"/>
                </a:lnTo>
                <a:close/>
              </a:path>
              <a:path w="1918970" h="1682750">
                <a:moveTo>
                  <a:pt x="13715" y="1682495"/>
                </a:moveTo>
                <a:lnTo>
                  <a:pt x="13715" y="13715"/>
                </a:lnTo>
                <a:lnTo>
                  <a:pt x="6095" y="13715"/>
                </a:lnTo>
                <a:lnTo>
                  <a:pt x="6095" y="1682495"/>
                </a:lnTo>
                <a:lnTo>
                  <a:pt x="13715" y="1682495"/>
                </a:lnTo>
                <a:close/>
              </a:path>
              <a:path w="1918970" h="1682750">
                <a:moveTo>
                  <a:pt x="1911095" y="13715"/>
                </a:moveTo>
                <a:lnTo>
                  <a:pt x="1904999" y="6095"/>
                </a:lnTo>
                <a:lnTo>
                  <a:pt x="1904999" y="13715"/>
                </a:lnTo>
                <a:lnTo>
                  <a:pt x="1911095" y="13715"/>
                </a:lnTo>
                <a:close/>
              </a:path>
              <a:path w="1918970" h="1682750">
                <a:moveTo>
                  <a:pt x="1911095" y="1682495"/>
                </a:moveTo>
                <a:lnTo>
                  <a:pt x="1911095" y="13715"/>
                </a:lnTo>
                <a:lnTo>
                  <a:pt x="1904999" y="13715"/>
                </a:lnTo>
                <a:lnTo>
                  <a:pt x="1904999" y="1682495"/>
                </a:lnTo>
                <a:lnTo>
                  <a:pt x="1911095" y="1682495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749807" y="2228088"/>
          <a:ext cx="6248398" cy="17998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4199"/>
                <a:gridCol w="3124199"/>
              </a:tblGrid>
              <a:tr h="371093"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CUSTOMER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F79445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MSIL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F79445"/>
                    </a:solidFill>
                  </a:tcPr>
                </a:tc>
              </a:tr>
              <a:tr h="371093">
                <a:tc>
                  <a:txBody>
                    <a:bodyPr/>
                    <a:lstStyle/>
                    <a:p>
                      <a:pPr marL="78740">
                        <a:lnSpc>
                          <a:spcPts val="188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UNIT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1885"/>
                        </a:lnSpc>
                      </a:pPr>
                      <a:r>
                        <a:rPr sz="1800" spc="-35" dirty="0">
                          <a:latin typeface="Calibri"/>
                          <a:cs typeface="Calibri"/>
                        </a:rPr>
                        <a:t>PARWANOO</a:t>
                      </a:r>
                      <a:r>
                        <a:rPr sz="1800" spc="-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PLANT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</a:tr>
              <a:tr h="687326"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CURRENT</a:t>
                      </a:r>
                      <a:r>
                        <a:rPr sz="1800" spc="-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STATUS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smtClean="0">
                          <a:latin typeface="Calibri"/>
                          <a:cs typeface="Calibri"/>
                        </a:rPr>
                        <a:t>IN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MASS</a:t>
                      </a:r>
                      <a:r>
                        <a:rPr sz="18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>
                          <a:latin typeface="Calibri"/>
                          <a:cs typeface="Calibri"/>
                        </a:rPr>
                        <a:t>PRODUCTION  </a:t>
                      </a:r>
                      <a:r>
                        <a:rPr sz="1800" spc="-15" smtClean="0">
                          <a:latin typeface="Calibri"/>
                          <a:cs typeface="Calibri"/>
                        </a:rPr>
                        <a:t>F</a:t>
                      </a:r>
                      <a:r>
                        <a:rPr lang="en-US" sz="1800" spc="-15" dirty="0" smtClean="0">
                          <a:latin typeface="Calibri"/>
                          <a:cs typeface="Calibri"/>
                        </a:rPr>
                        <a:t>OR</a:t>
                      </a:r>
                      <a:r>
                        <a:rPr sz="1800" spc="-15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YP8</a:t>
                      </a:r>
                      <a:r>
                        <a:rPr sz="1800" spc="-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AMT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DEFE9"/>
                    </a:solidFill>
                  </a:tcPr>
                </a:tc>
              </a:tr>
              <a:tr h="370331"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MACHINES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4 AXIS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VMC</a:t>
                      </a:r>
                      <a:r>
                        <a:rPr sz="1800" spc="-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MACHINE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6"/>
          <p:cNvSpPr/>
          <p:nvPr/>
        </p:nvSpPr>
        <p:spPr>
          <a:xfrm>
            <a:off x="7467600" y="3886200"/>
            <a:ext cx="1904999" cy="380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61503" y="3886199"/>
            <a:ext cx="1918970" cy="388620"/>
          </a:xfrm>
          <a:custGeom>
            <a:avLst/>
            <a:gdLst/>
            <a:ahLst/>
            <a:cxnLst/>
            <a:rect l="l" t="t" r="r" b="b"/>
            <a:pathLst>
              <a:path w="1918970" h="388620">
                <a:moveTo>
                  <a:pt x="13715" y="374904"/>
                </a:moveTo>
                <a:lnTo>
                  <a:pt x="13715" y="0"/>
                </a:lnTo>
                <a:lnTo>
                  <a:pt x="0" y="0"/>
                </a:lnTo>
                <a:lnTo>
                  <a:pt x="0" y="385572"/>
                </a:lnTo>
                <a:lnTo>
                  <a:pt x="3047" y="388620"/>
                </a:lnTo>
                <a:lnTo>
                  <a:pt x="6095" y="388620"/>
                </a:lnTo>
                <a:lnTo>
                  <a:pt x="6095" y="374904"/>
                </a:lnTo>
                <a:lnTo>
                  <a:pt x="13715" y="374904"/>
                </a:lnTo>
                <a:close/>
              </a:path>
              <a:path w="1918970" h="388620">
                <a:moveTo>
                  <a:pt x="1911095" y="374904"/>
                </a:moveTo>
                <a:lnTo>
                  <a:pt x="6095" y="374904"/>
                </a:lnTo>
                <a:lnTo>
                  <a:pt x="13715" y="381000"/>
                </a:lnTo>
                <a:lnTo>
                  <a:pt x="13715" y="388620"/>
                </a:lnTo>
                <a:lnTo>
                  <a:pt x="1904999" y="388620"/>
                </a:lnTo>
                <a:lnTo>
                  <a:pt x="1904999" y="381000"/>
                </a:lnTo>
                <a:lnTo>
                  <a:pt x="1911095" y="374904"/>
                </a:lnTo>
                <a:close/>
              </a:path>
              <a:path w="1918970" h="388620">
                <a:moveTo>
                  <a:pt x="13715" y="388620"/>
                </a:moveTo>
                <a:lnTo>
                  <a:pt x="13715" y="381000"/>
                </a:lnTo>
                <a:lnTo>
                  <a:pt x="6095" y="374904"/>
                </a:lnTo>
                <a:lnTo>
                  <a:pt x="6095" y="388620"/>
                </a:lnTo>
                <a:lnTo>
                  <a:pt x="13715" y="388620"/>
                </a:lnTo>
                <a:close/>
              </a:path>
              <a:path w="1918970" h="388620">
                <a:moveTo>
                  <a:pt x="1918715" y="385572"/>
                </a:moveTo>
                <a:lnTo>
                  <a:pt x="1918715" y="0"/>
                </a:lnTo>
                <a:lnTo>
                  <a:pt x="1904999" y="0"/>
                </a:lnTo>
                <a:lnTo>
                  <a:pt x="1904999" y="374904"/>
                </a:lnTo>
                <a:lnTo>
                  <a:pt x="1911095" y="374904"/>
                </a:lnTo>
                <a:lnTo>
                  <a:pt x="1911095" y="388620"/>
                </a:lnTo>
                <a:lnTo>
                  <a:pt x="1915667" y="388620"/>
                </a:lnTo>
                <a:lnTo>
                  <a:pt x="1918715" y="385572"/>
                </a:lnTo>
                <a:close/>
              </a:path>
              <a:path w="1918970" h="388620">
                <a:moveTo>
                  <a:pt x="1911095" y="388620"/>
                </a:moveTo>
                <a:lnTo>
                  <a:pt x="1911095" y="374904"/>
                </a:lnTo>
                <a:lnTo>
                  <a:pt x="1904999" y="381000"/>
                </a:lnTo>
                <a:lnTo>
                  <a:pt x="1904999" y="388620"/>
                </a:lnTo>
                <a:lnTo>
                  <a:pt x="1911095" y="38862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22</a:t>
            </a:fld>
            <a:endParaRPr dirty="0"/>
          </a:p>
        </p:txBody>
      </p:sp>
      <p:sp>
        <p:nvSpPr>
          <p:cNvPr id="20" name="Rectangle 19"/>
          <p:cNvSpPr/>
          <p:nvPr/>
        </p:nvSpPr>
        <p:spPr>
          <a:xfrm>
            <a:off x="8458200" y="533400"/>
            <a:ext cx="5334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0850">
              <a:lnSpc>
                <a:spcPct val="100000"/>
              </a:lnSpc>
            </a:pPr>
            <a:r>
              <a:rPr b="1" spc="-5" dirty="0">
                <a:latin typeface="Century Gothic"/>
                <a:cs typeface="Century Gothic"/>
              </a:rPr>
              <a:t>PDC </a:t>
            </a:r>
            <a:r>
              <a:rPr b="1" dirty="0">
                <a:latin typeface="Century Gothic"/>
                <a:cs typeface="Century Gothic"/>
              </a:rPr>
              <a:t>CASTING</a:t>
            </a:r>
            <a:r>
              <a:rPr b="1" spc="-185" dirty="0">
                <a:latin typeface="Century Gothic"/>
                <a:cs typeface="Century Gothic"/>
              </a:rPr>
              <a:t> </a:t>
            </a:r>
            <a:r>
              <a:rPr b="1" spc="-5" dirty="0">
                <a:latin typeface="Century Gothic"/>
                <a:cs typeface="Century Gothic"/>
              </a:rPr>
              <a:t>PARTS</a:t>
            </a:r>
          </a:p>
        </p:txBody>
      </p:sp>
      <p:sp>
        <p:nvSpPr>
          <p:cNvPr id="9" name="object 9"/>
          <p:cNvSpPr/>
          <p:nvPr/>
        </p:nvSpPr>
        <p:spPr>
          <a:xfrm>
            <a:off x="1220724" y="1897379"/>
            <a:ext cx="6476999" cy="306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3000" y="1822704"/>
            <a:ext cx="6477000" cy="304800"/>
          </a:xfrm>
          <a:custGeom>
            <a:avLst/>
            <a:gdLst/>
            <a:ahLst/>
            <a:cxnLst/>
            <a:rect l="l" t="t" r="r" b="b"/>
            <a:pathLst>
              <a:path w="6477000" h="304800">
                <a:moveTo>
                  <a:pt x="0" y="0"/>
                </a:moveTo>
                <a:lnTo>
                  <a:pt x="0" y="304799"/>
                </a:lnTo>
                <a:lnTo>
                  <a:pt x="6476999" y="304799"/>
                </a:lnTo>
                <a:lnTo>
                  <a:pt x="6476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2060" y="1912620"/>
            <a:ext cx="106679" cy="118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43000" y="1822704"/>
            <a:ext cx="6477000" cy="3048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180"/>
              </a:spcBef>
            </a:pP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TRANSMISSION</a:t>
            </a:r>
            <a:r>
              <a:rPr sz="1400" b="1" spc="-18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CASE</a:t>
            </a:r>
            <a:endParaRPr sz="1400">
              <a:latin typeface="Palatino Linotype"/>
              <a:cs typeface="Palatino Linotype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609600" y="2362200"/>
          <a:ext cx="3733798" cy="1483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5399"/>
                <a:gridCol w="2438399"/>
              </a:tblGrid>
              <a:tr h="371093"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CUSTOMER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F79445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MSIL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F79445"/>
                    </a:solidFill>
                  </a:tcPr>
                </a:tc>
              </a:tr>
              <a:tr h="371093">
                <a:tc>
                  <a:txBody>
                    <a:bodyPr/>
                    <a:lstStyle/>
                    <a:p>
                      <a:pPr marL="78740">
                        <a:lnSpc>
                          <a:spcPts val="188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UNIT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188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MANESAR</a:t>
                      </a:r>
                      <a:r>
                        <a:rPr sz="1800" spc="-2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PLANT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</a:tr>
              <a:tr h="370331"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MACHINES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4 AXIS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VMC</a:t>
                      </a:r>
                      <a:r>
                        <a:rPr sz="1800" spc="-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MACHINE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DEFE9"/>
                    </a:solidFill>
                  </a:tcPr>
                </a:tc>
              </a:tr>
              <a:tr h="371093"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VEHICLES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3715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spc="-5" smtClean="0">
                          <a:latin typeface="Calibri"/>
                          <a:cs typeface="Calibri"/>
                        </a:rPr>
                        <a:t>OMNI</a:t>
                      </a:r>
                      <a:r>
                        <a:rPr lang="en-US" sz="1800" spc="-5" dirty="0" smtClean="0">
                          <a:latin typeface="Calibri"/>
                          <a:cs typeface="Calibri"/>
                        </a:rPr>
                        <a:t>,</a:t>
                      </a:r>
                      <a:r>
                        <a:rPr sz="1800" spc="-17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smtClean="0">
                          <a:latin typeface="Calibri"/>
                          <a:cs typeface="Calibri"/>
                        </a:rPr>
                        <a:t>EECO</a:t>
                      </a:r>
                      <a:r>
                        <a:rPr lang="en-US" sz="1800" spc="-15" dirty="0" smtClean="0">
                          <a:latin typeface="Calibri"/>
                          <a:cs typeface="Calibri"/>
                        </a:rPr>
                        <a:t> &amp; GYPSY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3715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7"/>
          <p:cNvSpPr txBox="1"/>
          <p:nvPr/>
        </p:nvSpPr>
        <p:spPr>
          <a:xfrm>
            <a:off x="8858500" y="6988185"/>
            <a:ext cx="21462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z="1200" b="0" spc="-5" dirty="0">
                <a:solidFill>
                  <a:srgbClr val="888888"/>
                </a:solidFill>
                <a:latin typeface="Bookman Old Style"/>
                <a:cs typeface="Bookman Old Style"/>
              </a:rPr>
              <a:t>2</a:t>
            </a:r>
            <a:r>
              <a:rPr sz="1200" b="0" dirty="0">
                <a:solidFill>
                  <a:srgbClr val="888888"/>
                </a:solidFill>
                <a:latin typeface="Bookman Old Style"/>
                <a:cs typeface="Bookman Old Style"/>
              </a:rPr>
              <a:t>7</a:t>
            </a:r>
            <a:endParaRPr sz="1200">
              <a:latin typeface="Bookman Old Style"/>
              <a:cs typeface="Bookman Old Style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58200" y="533400"/>
            <a:ext cx="5334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6663" y="3810000"/>
            <a:ext cx="755173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0850">
              <a:lnSpc>
                <a:spcPct val="100000"/>
              </a:lnSpc>
            </a:pPr>
            <a:r>
              <a:rPr b="1" dirty="0">
                <a:latin typeface="Century Gothic"/>
                <a:cs typeface="Century Gothic"/>
              </a:rPr>
              <a:t>FO</a:t>
            </a:r>
            <a:r>
              <a:rPr b="1" spc="-5" dirty="0">
                <a:latin typeface="Century Gothic"/>
                <a:cs typeface="Century Gothic"/>
              </a:rPr>
              <a:t>RK</a:t>
            </a:r>
            <a:r>
              <a:rPr b="1" dirty="0">
                <a:latin typeface="Century Gothic"/>
                <a:cs typeface="Century Gothic"/>
              </a:rPr>
              <a:t>S</a:t>
            </a:r>
          </a:p>
        </p:txBody>
      </p:sp>
      <p:sp>
        <p:nvSpPr>
          <p:cNvPr id="9" name="object 9"/>
          <p:cNvSpPr/>
          <p:nvPr/>
        </p:nvSpPr>
        <p:spPr>
          <a:xfrm>
            <a:off x="1220724" y="1897379"/>
            <a:ext cx="6476999" cy="306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3000" y="1822704"/>
            <a:ext cx="6477000" cy="304800"/>
          </a:xfrm>
          <a:custGeom>
            <a:avLst/>
            <a:gdLst/>
            <a:ahLst/>
            <a:cxnLst/>
            <a:rect l="l" t="t" r="r" b="b"/>
            <a:pathLst>
              <a:path w="6477000" h="304800">
                <a:moveTo>
                  <a:pt x="0" y="0"/>
                </a:moveTo>
                <a:lnTo>
                  <a:pt x="0" y="304799"/>
                </a:lnTo>
                <a:lnTo>
                  <a:pt x="6476999" y="304799"/>
                </a:lnTo>
                <a:lnTo>
                  <a:pt x="6476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2060" y="1912620"/>
            <a:ext cx="106679" cy="118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43000" y="1822704"/>
            <a:ext cx="6477000" cy="3048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180"/>
              </a:spcBef>
            </a:pPr>
            <a:r>
              <a:rPr sz="1400" b="1" dirty="0">
                <a:solidFill>
                  <a:srgbClr val="FFFFFF"/>
                </a:solidFill>
                <a:latin typeface="Palatino Linotype"/>
                <a:cs typeface="Palatino Linotype"/>
              </a:rPr>
              <a:t>FORKS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200" y="3886199"/>
            <a:ext cx="9144000" cy="3429000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3428999"/>
                </a:moveTo>
                <a:lnTo>
                  <a:pt x="9143999" y="3428999"/>
                </a:lnTo>
                <a:lnTo>
                  <a:pt x="9143999" y="0"/>
                </a:lnTo>
                <a:lnTo>
                  <a:pt x="0" y="0"/>
                </a:lnTo>
                <a:lnTo>
                  <a:pt x="0" y="3428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9807" y="4012691"/>
            <a:ext cx="5125720" cy="0"/>
          </a:xfrm>
          <a:custGeom>
            <a:avLst/>
            <a:gdLst/>
            <a:ahLst/>
            <a:cxnLst/>
            <a:rect l="l" t="t" r="r" b="b"/>
            <a:pathLst>
              <a:path w="5125720">
                <a:moveTo>
                  <a:pt x="0" y="0"/>
                </a:moveTo>
                <a:lnTo>
                  <a:pt x="5125211" y="0"/>
                </a:lnTo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9807" y="4383023"/>
            <a:ext cx="5125720" cy="0"/>
          </a:xfrm>
          <a:custGeom>
            <a:avLst/>
            <a:gdLst/>
            <a:ahLst/>
            <a:cxnLst/>
            <a:rect l="l" t="t" r="r" b="b"/>
            <a:pathLst>
              <a:path w="5125720">
                <a:moveTo>
                  <a:pt x="0" y="0"/>
                </a:moveTo>
                <a:lnTo>
                  <a:pt x="5125211" y="0"/>
                </a:lnTo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762000" y="2362200"/>
          <a:ext cx="5112256" cy="23439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9417"/>
                <a:gridCol w="3672839"/>
              </a:tblGrid>
              <a:tr h="371093"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CUSTOMER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3715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F79445"/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989"/>
                        </a:lnSpc>
                      </a:pPr>
                      <a:r>
                        <a:rPr lang="en-US" sz="1800" b="1" spc="-5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M&amp;M </a:t>
                      </a:r>
                      <a:r>
                        <a:rPr lang="en-US" sz="1800" b="1" spc="-5" baseline="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&amp; </a:t>
                      </a:r>
                      <a:r>
                        <a:rPr sz="1800" b="1" spc="-5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TAFE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FFFFF"/>
                      </a:solidFill>
                      <a:prstDash val="solid"/>
                    </a:lnL>
                    <a:lnR w="13715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F79445"/>
                    </a:solidFill>
                  </a:tcPr>
                </a:tc>
              </a:tr>
              <a:tr h="371093">
                <a:tc>
                  <a:txBody>
                    <a:bodyPr/>
                    <a:lstStyle/>
                    <a:p>
                      <a:pPr marL="78740">
                        <a:lnSpc>
                          <a:spcPts val="188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UNIT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3715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885"/>
                        </a:lnSpc>
                      </a:pPr>
                      <a:r>
                        <a:rPr sz="1800" spc="-35" dirty="0">
                          <a:latin typeface="Calibri"/>
                          <a:cs typeface="Calibri"/>
                        </a:rPr>
                        <a:t>PARWANOO</a:t>
                      </a:r>
                      <a:r>
                        <a:rPr sz="18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PLANT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FFFFF"/>
                      </a:solidFill>
                      <a:prstDash val="solid"/>
                    </a:lnL>
                    <a:lnR w="13715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</a:tr>
              <a:tr h="565407"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lang="en-US" sz="1800" spc="-5" dirty="0" smtClean="0">
                          <a:latin typeface="Calibri"/>
                          <a:cs typeface="Calibri"/>
                        </a:rPr>
                        <a:t>EXISTING</a:t>
                      </a:r>
                      <a:r>
                        <a:rPr lang="en-US" sz="1800" spc="-5" baseline="0" dirty="0" smtClean="0">
                          <a:latin typeface="Calibri"/>
                          <a:cs typeface="Calibri"/>
                        </a:rPr>
                        <a:t> PRODUCTION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3715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989"/>
                        </a:lnSpc>
                        <a:tabLst>
                          <a:tab pos="1085850" algn="l"/>
                          <a:tab pos="1920875" algn="l"/>
                        </a:tabLst>
                      </a:pPr>
                      <a:r>
                        <a:rPr lang="en-US" sz="1800" spc="-5" dirty="0" smtClean="0">
                          <a:latin typeface="Calibri"/>
                          <a:cs typeface="Calibri"/>
                        </a:rPr>
                        <a:t>40,000/</a:t>
                      </a:r>
                      <a:r>
                        <a:rPr sz="1800" spc="-75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MONTH.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FFFFF"/>
                      </a:solidFill>
                      <a:prstDash val="solid"/>
                    </a:lnL>
                    <a:lnR w="13715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solidFill>
                      <a:srgbClr val="FDEFE9"/>
                    </a:solidFill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  <a:cs typeface="Calibri"/>
                        </a:rPr>
                        <a:t>MACHINES         4 AXIS </a:t>
                      </a:r>
                      <a:r>
                        <a:rPr lang="en-US" sz="1800" spc="-5" dirty="0" smtClean="0">
                          <a:latin typeface="+mn-lt"/>
                          <a:cs typeface="Calibri"/>
                        </a:rPr>
                        <a:t>VMC</a:t>
                      </a:r>
                      <a:r>
                        <a:rPr lang="en-US" sz="1800" spc="-16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800" spc="-15" dirty="0" smtClean="0">
                          <a:latin typeface="+mn-lt"/>
                          <a:cs typeface="Calibri"/>
                        </a:rPr>
                        <a:t>MACHINE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DEF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63880">
                <a:tc gridSpan="2">
                  <a:txBody>
                    <a:bodyPr/>
                    <a:lstStyle/>
                    <a:p>
                      <a:pPr marL="85090" marR="0" indent="0" defTabSz="914400" eaLnBrk="1" fontAlgn="auto" latinLnBrk="0" hangingPunct="1">
                        <a:lnSpc>
                          <a:spcPts val="20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3365" algn="l"/>
                        </a:tabLst>
                        <a:defRPr/>
                      </a:pPr>
                      <a:endParaRPr lang="en-US" sz="1800" dirty="0" smtClean="0">
                        <a:latin typeface="+mn-lt"/>
                        <a:cs typeface="Calibri"/>
                      </a:endParaRPr>
                    </a:p>
                    <a:p>
                      <a:pPr marL="85090" marR="0" indent="0" defTabSz="914400" eaLnBrk="1" fontAlgn="auto" latinLnBrk="0" hangingPunct="1">
                        <a:lnSpc>
                          <a:spcPts val="20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3365" algn="l"/>
                        </a:tabLst>
                        <a:defRPr/>
                      </a:pPr>
                      <a:r>
                        <a:rPr lang="en-US" sz="1800" dirty="0" smtClean="0">
                          <a:latin typeface="+mn-lt"/>
                          <a:cs typeface="Calibri"/>
                        </a:rPr>
                        <a:t>ROUTE                FORGING, INVESTMENT CASTING</a:t>
                      </a:r>
                    </a:p>
                    <a:p>
                      <a:pPr marL="85090">
                        <a:lnSpc>
                          <a:spcPts val="2039"/>
                        </a:lnSpc>
                        <a:tabLst>
                          <a:tab pos="1523365" algn="l"/>
                        </a:tabLst>
                      </a:pP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CDD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22" name="object 22"/>
          <p:cNvSpPr/>
          <p:nvPr/>
        </p:nvSpPr>
        <p:spPr>
          <a:xfrm>
            <a:off x="6400800" y="2286000"/>
            <a:ext cx="1828799" cy="2642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458200" y="3657600"/>
            <a:ext cx="1191260" cy="740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5" dirty="0">
                <a:latin typeface="Century Gothic"/>
                <a:cs typeface="Century Gothic"/>
              </a:rPr>
              <a:t>FORK IN  </a:t>
            </a:r>
            <a:r>
              <a:rPr sz="1600" b="1" spc="-10" dirty="0">
                <a:latin typeface="Century Gothic"/>
                <a:cs typeface="Century Gothic"/>
              </a:rPr>
              <a:t>INVES</a:t>
            </a:r>
            <a:r>
              <a:rPr sz="1600" b="1" spc="-5" dirty="0">
                <a:latin typeface="Century Gothic"/>
                <a:cs typeface="Century Gothic"/>
              </a:rPr>
              <a:t>TM</a:t>
            </a:r>
            <a:r>
              <a:rPr sz="1600" b="1" spc="-10" dirty="0">
                <a:latin typeface="Century Gothic"/>
                <a:cs typeface="Century Gothic"/>
              </a:rPr>
              <a:t>EN</a:t>
            </a:r>
            <a:r>
              <a:rPr sz="1600" b="1" spc="-5" dirty="0">
                <a:latin typeface="Century Gothic"/>
                <a:cs typeface="Century Gothic"/>
              </a:rPr>
              <a:t>T  </a:t>
            </a:r>
            <a:r>
              <a:rPr sz="1600" b="1" spc="-10" dirty="0">
                <a:latin typeface="Century Gothic"/>
                <a:cs typeface="Century Gothic"/>
              </a:rPr>
              <a:t>CASTING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24</a:t>
            </a:fld>
            <a:endParaRPr dirty="0"/>
          </a:p>
        </p:txBody>
      </p:sp>
      <p:sp>
        <p:nvSpPr>
          <p:cNvPr id="27" name="Rectangle 26"/>
          <p:cNvSpPr/>
          <p:nvPr/>
        </p:nvSpPr>
        <p:spPr>
          <a:xfrm>
            <a:off x="8458200" y="457200"/>
            <a:ext cx="5334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5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724400"/>
            <a:ext cx="57150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66239">
              <a:lnSpc>
                <a:spcPct val="100000"/>
              </a:lnSpc>
            </a:pPr>
            <a:r>
              <a:rPr b="0" spc="-5" dirty="0">
                <a:latin typeface="Century Gothic"/>
                <a:cs typeface="Century Gothic"/>
              </a:rPr>
              <a:t>Rocker Arm</a:t>
            </a:r>
            <a:r>
              <a:rPr b="0" spc="-114" dirty="0">
                <a:latin typeface="Century Gothic"/>
                <a:cs typeface="Century Gothic"/>
              </a:rPr>
              <a:t> </a:t>
            </a:r>
            <a:r>
              <a:rPr b="0" spc="-5" dirty="0">
                <a:latin typeface="Century Gothic"/>
                <a:cs typeface="Century Gothic"/>
              </a:rPr>
              <a:t>Products</a:t>
            </a:r>
          </a:p>
        </p:txBody>
      </p:sp>
      <p:sp>
        <p:nvSpPr>
          <p:cNvPr id="9" name="object 9"/>
          <p:cNvSpPr/>
          <p:nvPr/>
        </p:nvSpPr>
        <p:spPr>
          <a:xfrm>
            <a:off x="1566672" y="4309871"/>
            <a:ext cx="2761487" cy="2279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20724" y="1897379"/>
            <a:ext cx="3276599" cy="306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43000" y="1822704"/>
            <a:ext cx="3276600" cy="304800"/>
          </a:xfrm>
          <a:custGeom>
            <a:avLst/>
            <a:gdLst/>
            <a:ahLst/>
            <a:cxnLst/>
            <a:rect l="l" t="t" r="r" b="b"/>
            <a:pathLst>
              <a:path w="3276600" h="304800">
                <a:moveTo>
                  <a:pt x="0" y="0"/>
                </a:moveTo>
                <a:lnTo>
                  <a:pt x="0" y="304799"/>
                </a:lnTo>
                <a:lnTo>
                  <a:pt x="3276599" y="304799"/>
                </a:lnTo>
                <a:lnTo>
                  <a:pt x="32765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42060" y="1912620"/>
            <a:ext cx="106679" cy="114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43000" y="1822704"/>
            <a:ext cx="3276600" cy="3048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170"/>
              </a:spcBef>
            </a:pPr>
            <a:r>
              <a:rPr sz="1400" b="1" dirty="0">
                <a:solidFill>
                  <a:srgbClr val="FFFFFF"/>
                </a:solidFill>
                <a:latin typeface="Palatino Linotype"/>
                <a:cs typeface="Palatino Linotype"/>
              </a:rPr>
              <a:t>ROCKER </a:t>
            </a: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SHAFT</a:t>
            </a:r>
            <a:r>
              <a:rPr sz="1400" b="1" spc="-204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b="1" dirty="0">
                <a:solidFill>
                  <a:srgbClr val="FFFFFF"/>
                </a:solidFill>
                <a:latin typeface="Palatino Linotype"/>
                <a:cs typeface="Palatino Linotype"/>
              </a:rPr>
              <a:t>ASSEMBLIES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76400" y="2440685"/>
            <a:ext cx="3733800" cy="0"/>
          </a:xfrm>
          <a:custGeom>
            <a:avLst/>
            <a:gdLst/>
            <a:ahLst/>
            <a:cxnLst/>
            <a:rect l="l" t="t" r="r" b="b"/>
            <a:pathLst>
              <a:path w="3733800">
                <a:moveTo>
                  <a:pt x="0" y="0"/>
                </a:moveTo>
                <a:lnTo>
                  <a:pt x="3733799" y="0"/>
                </a:lnTo>
              </a:path>
            </a:pathLst>
          </a:custGeom>
          <a:ln w="13715">
            <a:solidFill>
              <a:srgbClr val="7F62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76400" y="2806445"/>
            <a:ext cx="3733800" cy="0"/>
          </a:xfrm>
          <a:custGeom>
            <a:avLst/>
            <a:gdLst/>
            <a:ahLst/>
            <a:cxnLst/>
            <a:rect l="l" t="t" r="r" b="b"/>
            <a:pathLst>
              <a:path w="3733800">
                <a:moveTo>
                  <a:pt x="0" y="0"/>
                </a:moveTo>
                <a:lnTo>
                  <a:pt x="3733799" y="0"/>
                </a:lnTo>
              </a:path>
            </a:pathLst>
          </a:custGeom>
          <a:ln w="13715">
            <a:solidFill>
              <a:srgbClr val="7F62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755139" y="2458210"/>
            <a:ext cx="232664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Quantity </a:t>
            </a:r>
            <a:r>
              <a:rPr sz="1800" spc="-25" dirty="0">
                <a:latin typeface="Calibri"/>
                <a:cs typeface="Calibri"/>
              </a:rPr>
              <a:t>Mfg. Per</a:t>
            </a:r>
            <a:r>
              <a:rPr sz="1800" spc="-1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Month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70321" y="2458210"/>
            <a:ext cx="65976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26</a:t>
            </a:r>
            <a:r>
              <a:rPr sz="1800" spc="-20" dirty="0">
                <a:latin typeface="Calibri"/>
                <a:cs typeface="Calibri"/>
              </a:rPr>
              <a:t>,</a:t>
            </a:r>
            <a:r>
              <a:rPr sz="1800" dirty="0">
                <a:latin typeface="Calibri"/>
                <a:cs typeface="Calibri"/>
              </a:rPr>
              <a:t>000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55139" y="3160774"/>
            <a:ext cx="5041900" cy="831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20" dirty="0">
                <a:latin typeface="Century Gothic"/>
                <a:cs typeface="Century Gothic"/>
              </a:rPr>
              <a:t>These </a:t>
            </a:r>
            <a:r>
              <a:rPr sz="1800" dirty="0">
                <a:latin typeface="Century Gothic"/>
                <a:cs typeface="Century Gothic"/>
              </a:rPr>
              <a:t>Assemblies </a:t>
            </a:r>
            <a:r>
              <a:rPr sz="1800" spc="-5" dirty="0">
                <a:latin typeface="Century Gothic"/>
                <a:cs typeface="Century Gothic"/>
              </a:rPr>
              <a:t>are </a:t>
            </a:r>
            <a:r>
              <a:rPr sz="1800" spc="-20" dirty="0">
                <a:latin typeface="Century Gothic"/>
                <a:cs typeface="Century Gothic"/>
              </a:rPr>
              <a:t>treated </a:t>
            </a:r>
            <a:r>
              <a:rPr sz="1800" spc="-15" dirty="0">
                <a:latin typeface="Century Gothic"/>
                <a:cs typeface="Century Gothic"/>
              </a:rPr>
              <a:t>with </a:t>
            </a:r>
            <a:r>
              <a:rPr sz="1800" spc="-20" dirty="0">
                <a:latin typeface="Century Gothic"/>
                <a:cs typeface="Century Gothic"/>
              </a:rPr>
              <a:t>Ultra </a:t>
            </a:r>
            <a:r>
              <a:rPr sz="1800" dirty="0">
                <a:latin typeface="Century Gothic"/>
                <a:cs typeface="Century Gothic"/>
              </a:rPr>
              <a:t>Sonic  </a:t>
            </a:r>
            <a:r>
              <a:rPr sz="1800" spc="-5" dirty="0">
                <a:latin typeface="Century Gothic"/>
                <a:cs typeface="Century Gothic"/>
              </a:rPr>
              <a:t>Cleaning, assembled </a:t>
            </a:r>
            <a:r>
              <a:rPr sz="1800" spc="15" dirty="0">
                <a:latin typeface="Century Gothic"/>
                <a:cs typeface="Century Gothic"/>
              </a:rPr>
              <a:t>in </a:t>
            </a:r>
            <a:r>
              <a:rPr sz="1800" spc="-5" dirty="0">
                <a:latin typeface="Century Gothic"/>
                <a:cs typeface="Century Gothic"/>
              </a:rPr>
              <a:t>dust free</a:t>
            </a:r>
            <a:r>
              <a:rPr sz="1800" spc="-11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atmosphere  and </a:t>
            </a:r>
            <a:r>
              <a:rPr sz="1800" spc="-15" dirty="0">
                <a:latin typeface="Century Gothic"/>
                <a:cs typeface="Century Gothic"/>
              </a:rPr>
              <a:t>tested </a:t>
            </a:r>
            <a:r>
              <a:rPr sz="1800" spc="-5" dirty="0">
                <a:latin typeface="Century Gothic"/>
                <a:cs typeface="Century Gothic"/>
              </a:rPr>
              <a:t>for</a:t>
            </a:r>
            <a:r>
              <a:rPr sz="1800" spc="-10" dirty="0">
                <a:latin typeface="Century Gothic"/>
                <a:cs typeface="Century Gothic"/>
              </a:rPr>
              <a:t> performance.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7200" y="4038600"/>
            <a:ext cx="9144000" cy="3429000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3428999"/>
                </a:moveTo>
                <a:lnTo>
                  <a:pt x="9143999" y="3428999"/>
                </a:lnTo>
                <a:lnTo>
                  <a:pt x="9143999" y="0"/>
                </a:lnTo>
                <a:lnTo>
                  <a:pt x="0" y="0"/>
                </a:lnTo>
                <a:lnTo>
                  <a:pt x="0" y="3428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09472" y="4059935"/>
            <a:ext cx="48767" cy="609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23559" y="4718303"/>
            <a:ext cx="2944368" cy="10546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25</a:t>
            </a:fld>
            <a:endParaRPr dirty="0"/>
          </a:p>
        </p:txBody>
      </p:sp>
      <p:sp>
        <p:nvSpPr>
          <p:cNvPr id="24" name="Rectangle 23"/>
          <p:cNvSpPr/>
          <p:nvPr/>
        </p:nvSpPr>
        <p:spPr>
          <a:xfrm>
            <a:off x="8382000" y="609600"/>
            <a:ext cx="685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7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4648200"/>
            <a:ext cx="3022600" cy="1262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0850">
              <a:lnSpc>
                <a:spcPct val="100000"/>
              </a:lnSpc>
            </a:pPr>
            <a:r>
              <a:rPr b="0" spc="-5" dirty="0">
                <a:latin typeface="Century Gothic"/>
                <a:cs typeface="Century Gothic"/>
              </a:rPr>
              <a:t>Rocker Arm</a:t>
            </a:r>
            <a:r>
              <a:rPr b="0" spc="-114" dirty="0">
                <a:latin typeface="Century Gothic"/>
                <a:cs typeface="Century Gothic"/>
              </a:rPr>
              <a:t> </a:t>
            </a:r>
            <a:r>
              <a:rPr b="0" spc="-5" dirty="0">
                <a:latin typeface="Century Gothic"/>
                <a:cs typeface="Century Gothic"/>
              </a:rPr>
              <a:t>Products</a:t>
            </a:r>
          </a:p>
        </p:txBody>
      </p:sp>
      <p:sp>
        <p:nvSpPr>
          <p:cNvPr id="9" name="object 9"/>
          <p:cNvSpPr/>
          <p:nvPr/>
        </p:nvSpPr>
        <p:spPr>
          <a:xfrm>
            <a:off x="1220724" y="1897379"/>
            <a:ext cx="6476999" cy="306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3000" y="1822704"/>
            <a:ext cx="6477000" cy="304800"/>
          </a:xfrm>
          <a:custGeom>
            <a:avLst/>
            <a:gdLst/>
            <a:ahLst/>
            <a:cxnLst/>
            <a:rect l="l" t="t" r="r" b="b"/>
            <a:pathLst>
              <a:path w="6477000" h="304800">
                <a:moveTo>
                  <a:pt x="0" y="0"/>
                </a:moveTo>
                <a:lnTo>
                  <a:pt x="0" y="304799"/>
                </a:lnTo>
                <a:lnTo>
                  <a:pt x="6476999" y="304799"/>
                </a:lnTo>
                <a:lnTo>
                  <a:pt x="6476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2060" y="1912620"/>
            <a:ext cx="106679" cy="118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43000" y="1822704"/>
            <a:ext cx="6477000" cy="3048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180"/>
              </a:spcBef>
            </a:pPr>
            <a:r>
              <a:rPr sz="1400" b="1" dirty="0">
                <a:solidFill>
                  <a:srgbClr val="FFFFFF"/>
                </a:solidFill>
                <a:latin typeface="Palatino Linotype"/>
                <a:cs typeface="Palatino Linotype"/>
              </a:rPr>
              <a:t>FORKS</a:t>
            </a:r>
            <a:endParaRPr sz="1400">
              <a:latin typeface="Palatino Linotype"/>
              <a:cs typeface="Palatino Linotype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749807" y="2436875"/>
          <a:ext cx="5112256" cy="16725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9417"/>
                <a:gridCol w="3672839"/>
              </a:tblGrid>
              <a:tr h="371093"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CUSTOMER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3715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F79445"/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989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M&amp;M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FFFFF"/>
                      </a:solidFill>
                      <a:prstDash val="solid"/>
                    </a:lnL>
                    <a:lnR w="13715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F79445"/>
                    </a:solidFill>
                  </a:tcPr>
                </a:tc>
              </a:tr>
              <a:tr h="370331">
                <a:tc>
                  <a:txBody>
                    <a:bodyPr/>
                    <a:lstStyle/>
                    <a:p>
                      <a:pPr marL="78740">
                        <a:lnSpc>
                          <a:spcPts val="188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UNIT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3715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3715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885"/>
                        </a:lnSpc>
                      </a:pPr>
                      <a:r>
                        <a:rPr sz="1800" spc="-35" dirty="0">
                          <a:latin typeface="Calibri"/>
                          <a:cs typeface="Calibri"/>
                        </a:rPr>
                        <a:t>PARWANOO</a:t>
                      </a:r>
                      <a:r>
                        <a:rPr sz="18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PLANT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FFFFF"/>
                      </a:solidFill>
                      <a:prstDash val="solid"/>
                    </a:lnL>
                    <a:lnR w="13715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3715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</a:tr>
              <a:tr h="560069">
                <a:tc>
                  <a:txBody>
                    <a:bodyPr/>
                    <a:lstStyle/>
                    <a:p>
                      <a:pPr marL="78740">
                        <a:lnSpc>
                          <a:spcPts val="198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EXISTING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PRODUCON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3715">
                      <a:solidFill>
                        <a:srgbClr val="FFFFFF"/>
                      </a:solidFill>
                      <a:prstDash val="solid"/>
                    </a:lnR>
                    <a:lnT w="13715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US" sz="1800" spc="-5" dirty="0" smtClean="0">
                          <a:latin typeface="Calibri"/>
                          <a:cs typeface="Calibri"/>
                        </a:rPr>
                        <a:t>2</a:t>
                      </a:r>
                      <a:r>
                        <a:rPr sz="1800" spc="-5" smtClean="0"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800" spc="-5" dirty="0" smtClean="0">
                          <a:latin typeface="Calibri"/>
                          <a:cs typeface="Calibri"/>
                        </a:rPr>
                        <a:t>00</a:t>
                      </a:r>
                      <a:r>
                        <a:rPr sz="1800" spc="-5" smtClean="0">
                          <a:latin typeface="Calibri"/>
                          <a:cs typeface="Calibri"/>
                        </a:rPr>
                        <a:t>,000/MONTH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FFFFF"/>
                      </a:solidFill>
                      <a:prstDash val="solid"/>
                    </a:lnL>
                    <a:lnR w="13715">
                      <a:solidFill>
                        <a:srgbClr val="FFFFFF"/>
                      </a:solidFill>
                      <a:prstDash val="solid"/>
                    </a:lnR>
                    <a:lnT w="13715">
                      <a:solidFill>
                        <a:srgbClr val="FFFFFF"/>
                      </a:solidFill>
                      <a:prstDash val="solid"/>
                    </a:lnT>
                    <a:lnB w="12191">
                      <a:solidFill>
                        <a:srgbClr val="FFFFFF"/>
                      </a:solidFill>
                      <a:prstDash val="solid"/>
                    </a:lnB>
                    <a:solidFill>
                      <a:srgbClr val="FDEFE9"/>
                    </a:solidFill>
                  </a:tcPr>
                </a:tc>
              </a:tr>
              <a:tr h="371093">
                <a:tc>
                  <a:txBody>
                    <a:bodyPr/>
                    <a:lstStyle/>
                    <a:p>
                      <a:pPr marL="78740">
                        <a:lnSpc>
                          <a:spcPts val="1989"/>
                        </a:lnSpc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MACHINE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3715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3715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989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4 AXIS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VMC</a:t>
                      </a:r>
                      <a:r>
                        <a:rPr sz="1800" spc="-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MACHINE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FFFFF"/>
                      </a:solidFill>
                      <a:prstDash val="solid"/>
                    </a:lnL>
                    <a:lnR w="13715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FFFFFF"/>
                      </a:solidFill>
                      <a:prstDash val="solid"/>
                    </a:lnT>
                    <a:lnB w="13715">
                      <a:solidFill>
                        <a:srgbClr val="FFFFFF"/>
                      </a:solidFill>
                      <a:prstDash val="solid"/>
                    </a:lnB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6054851" y="2452116"/>
            <a:ext cx="3012947" cy="16626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96000" y="4427220"/>
            <a:ext cx="2987039" cy="15925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26</a:t>
            </a:fld>
            <a:endParaRPr dirty="0"/>
          </a:p>
        </p:txBody>
      </p:sp>
      <p:sp>
        <p:nvSpPr>
          <p:cNvPr id="18" name="Rectangle 17"/>
          <p:cNvSpPr/>
          <p:nvPr/>
        </p:nvSpPr>
        <p:spPr>
          <a:xfrm>
            <a:off x="8458200" y="609600"/>
            <a:ext cx="533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4983" y="1997964"/>
            <a:ext cx="3278123" cy="306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8580">
              <a:lnSpc>
                <a:spcPct val="100000"/>
              </a:lnSpc>
            </a:pPr>
            <a:r>
              <a:rPr b="0" dirty="0">
                <a:latin typeface="Century Gothic"/>
                <a:cs typeface="Century Gothic"/>
              </a:rPr>
              <a:t>Connecting </a:t>
            </a:r>
            <a:r>
              <a:rPr b="0" spc="-5" dirty="0">
                <a:latin typeface="Century Gothic"/>
                <a:cs typeface="Century Gothic"/>
              </a:rPr>
              <a:t>Rod</a:t>
            </a:r>
            <a:r>
              <a:rPr b="0" spc="-170" dirty="0">
                <a:latin typeface="Century Gothic"/>
                <a:cs typeface="Century Gothic"/>
              </a:rPr>
              <a:t> </a:t>
            </a:r>
            <a:r>
              <a:rPr b="0" spc="-5" dirty="0">
                <a:latin typeface="Century Gothic"/>
                <a:cs typeface="Century Gothic"/>
              </a:rPr>
              <a:t>Products</a:t>
            </a:r>
          </a:p>
        </p:txBody>
      </p:sp>
      <p:sp>
        <p:nvSpPr>
          <p:cNvPr id="10" name="object 10"/>
          <p:cNvSpPr/>
          <p:nvPr/>
        </p:nvSpPr>
        <p:spPr>
          <a:xfrm>
            <a:off x="940308" y="1923288"/>
            <a:ext cx="3276600" cy="304800"/>
          </a:xfrm>
          <a:custGeom>
            <a:avLst/>
            <a:gdLst/>
            <a:ahLst/>
            <a:cxnLst/>
            <a:rect l="l" t="t" r="r" b="b"/>
            <a:pathLst>
              <a:path w="3276600" h="304800">
                <a:moveTo>
                  <a:pt x="0" y="0"/>
                </a:moveTo>
                <a:lnTo>
                  <a:pt x="0" y="304799"/>
                </a:lnTo>
                <a:lnTo>
                  <a:pt x="3276599" y="304799"/>
                </a:lnTo>
                <a:lnTo>
                  <a:pt x="32765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6319" y="2011679"/>
            <a:ext cx="109727" cy="118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40308" y="1923288"/>
            <a:ext cx="3276600" cy="3048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02895">
              <a:lnSpc>
                <a:spcPct val="100000"/>
              </a:lnSpc>
              <a:spcBef>
                <a:spcPts val="180"/>
              </a:spcBef>
            </a:pP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CONNECTING</a:t>
            </a:r>
            <a:r>
              <a:rPr sz="1400" b="1" spc="-22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b="1" dirty="0">
                <a:solidFill>
                  <a:srgbClr val="FFFFFF"/>
                </a:solidFill>
                <a:latin typeface="Palatino Linotype"/>
                <a:cs typeface="Palatino Linotype"/>
              </a:rPr>
              <a:t>ROD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84731" y="2453639"/>
            <a:ext cx="5791200" cy="0"/>
          </a:xfrm>
          <a:custGeom>
            <a:avLst/>
            <a:gdLst/>
            <a:ahLst/>
            <a:cxnLst/>
            <a:rect l="l" t="t" r="r" b="b"/>
            <a:pathLst>
              <a:path w="5791200">
                <a:moveTo>
                  <a:pt x="0" y="0"/>
                </a:moveTo>
                <a:lnTo>
                  <a:pt x="5791199" y="0"/>
                </a:lnTo>
              </a:path>
            </a:pathLst>
          </a:custGeom>
          <a:ln w="12191">
            <a:solidFill>
              <a:srgbClr val="7F62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84731" y="2819400"/>
            <a:ext cx="5791200" cy="0"/>
          </a:xfrm>
          <a:custGeom>
            <a:avLst/>
            <a:gdLst/>
            <a:ahLst/>
            <a:cxnLst/>
            <a:rect l="l" t="t" r="r" b="b"/>
            <a:pathLst>
              <a:path w="5791200">
                <a:moveTo>
                  <a:pt x="0" y="0"/>
                </a:moveTo>
                <a:lnTo>
                  <a:pt x="5791199" y="0"/>
                </a:lnTo>
              </a:path>
            </a:pathLst>
          </a:custGeom>
          <a:ln w="12191">
            <a:solidFill>
              <a:srgbClr val="7F62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400" y="4674870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4400" y="467944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400" y="4684014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4400" y="468858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4400" y="469315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4400" y="4697729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4400" y="4702302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400" y="4706873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4400" y="4711446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4400" y="4716017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4400" y="4720590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4400" y="472516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4400" y="4729734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4400" y="473430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14400" y="473887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14400" y="4743450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14400" y="474802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14400" y="4752594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4400" y="475716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14400" y="476173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14400" y="4766309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14400" y="4770882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14400" y="4775453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14400" y="4780026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14400" y="4784597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14400" y="4789170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14400" y="479374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14400" y="4798314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14400" y="480288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14400" y="480745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14400" y="4812029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14400" y="4816602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14400" y="4821173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14400" y="4825746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14400" y="4830317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14400" y="4834890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14400" y="483946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14400" y="4844034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14400" y="484860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14400" y="485317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14400" y="4857750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14400" y="486232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14400" y="4866894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14400" y="487146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400" y="487603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14400" y="4880609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14400" y="4885182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14400" y="4889753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14400" y="4894326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4400" y="4898897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14400" y="4903470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14400" y="490804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14400" y="4912614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14400" y="491718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14400" y="492175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14400" y="4926329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14400" y="4930902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14400" y="4935473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14400" y="4940046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14400" y="4944617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14400" y="4949190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14400" y="495376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14400" y="4958334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14400" y="496290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14400" y="496747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14400" y="4972050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14400" y="497662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914400" y="4981194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14400" y="498576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14400" y="499033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14400" y="4994909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14400" y="4999482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14400" y="5004053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14400" y="5008626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14400" y="5013197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14400" y="5017770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14400" y="502234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14400" y="5026914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14400" y="503148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914400" y="503605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14400" y="5040629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914400" y="5045202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14400" y="5049773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14400" y="5054346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14400" y="5058917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14400" y="5063490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14400" y="506806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14400" y="5072634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14400" y="507720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402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14400" y="508177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200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14400" y="5086350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402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14400" y="5630417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110F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14400" y="5634990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14400" y="563956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5060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14400" y="5644134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914400" y="564870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B0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14400" y="565327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608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14400" y="5657850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14400" y="566242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14400" y="5666994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D0F0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14400" y="567156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14400" y="567613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14400" y="5680709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14400" y="5685282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14400" y="5689853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14400" y="5694426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14400" y="5698997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14400" y="5703570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14400" y="570814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14400" y="5712714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14400" y="571728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14400" y="5721858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14400" y="5726429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14400" y="5731002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14400" y="5735573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14400" y="5740146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14400" y="5744717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12113" y="5747003"/>
            <a:ext cx="9144" cy="45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 txBox="1"/>
          <p:nvPr/>
        </p:nvSpPr>
        <p:spPr>
          <a:xfrm>
            <a:off x="1361947" y="2473450"/>
            <a:ext cx="5619750" cy="1648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600575" algn="l"/>
              </a:tabLst>
            </a:pPr>
            <a:r>
              <a:rPr sz="1800" spc="-5" dirty="0">
                <a:latin typeface="Calibri"/>
                <a:cs typeface="Calibri"/>
              </a:rPr>
              <a:t>Quantity </a:t>
            </a:r>
            <a:r>
              <a:rPr sz="1800" spc="-25" dirty="0">
                <a:latin typeface="Calibri"/>
                <a:cs typeface="Calibri"/>
              </a:rPr>
              <a:t>Mfg.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Per</a:t>
            </a:r>
            <a:r>
              <a:rPr sz="1800" spc="-10" dirty="0">
                <a:latin typeface="Calibri"/>
                <a:cs typeface="Calibri"/>
              </a:rPr>
              <a:t> Month</a:t>
            </a:r>
            <a:r>
              <a:rPr sz="1800" spc="-10">
                <a:latin typeface="Calibri"/>
                <a:cs typeface="Calibri"/>
              </a:rPr>
              <a:t>	</a:t>
            </a:r>
            <a:r>
              <a:rPr sz="1800" spc="-5" smtClean="0">
                <a:latin typeface="Calibri"/>
                <a:cs typeface="Calibri"/>
              </a:rPr>
              <a:t>3</a:t>
            </a:r>
            <a:r>
              <a:rPr lang="en-US" sz="1800" spc="-5" dirty="0" smtClean="0">
                <a:latin typeface="Calibri"/>
                <a:cs typeface="Calibri"/>
              </a:rPr>
              <a:t>3</a:t>
            </a:r>
            <a:r>
              <a:rPr sz="1800" spc="-5" smtClean="0">
                <a:latin typeface="Calibri"/>
                <a:cs typeface="Calibri"/>
              </a:rPr>
              <a:t>,000</a:t>
            </a:r>
            <a:r>
              <a:rPr sz="1800" spc="-160" smtClean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nos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 marR="734695">
              <a:lnSpc>
                <a:spcPct val="100000"/>
              </a:lnSpc>
            </a:pPr>
            <a:r>
              <a:rPr sz="1800" spc="-5" dirty="0">
                <a:latin typeface="Century Gothic"/>
                <a:cs typeface="Century Gothic"/>
              </a:rPr>
              <a:t>Unlike conventional </a:t>
            </a:r>
            <a:r>
              <a:rPr sz="1800" spc="-15" dirty="0">
                <a:latin typeface="Century Gothic"/>
                <a:cs typeface="Century Gothic"/>
              </a:rPr>
              <a:t>setup, these </a:t>
            </a:r>
            <a:r>
              <a:rPr sz="1800" spc="-5" dirty="0">
                <a:latin typeface="Century Gothic"/>
                <a:cs typeface="Century Gothic"/>
              </a:rPr>
              <a:t>Con-Rods  are machined on modern VMC </a:t>
            </a:r>
            <a:r>
              <a:rPr sz="1800" spc="-15" dirty="0">
                <a:latin typeface="Century Gothic"/>
                <a:cs typeface="Century Gothic"/>
              </a:rPr>
              <a:t>setup, and  </a:t>
            </a:r>
            <a:r>
              <a:rPr sz="1800" spc="-20" dirty="0">
                <a:latin typeface="Century Gothic"/>
                <a:cs typeface="Century Gothic"/>
              </a:rPr>
              <a:t>tested </a:t>
            </a:r>
            <a:r>
              <a:rPr sz="1800" spc="-15" dirty="0">
                <a:latin typeface="Century Gothic"/>
                <a:cs typeface="Century Gothic"/>
              </a:rPr>
              <a:t>with </a:t>
            </a:r>
            <a:r>
              <a:rPr sz="1800" dirty="0">
                <a:latin typeface="Century Gothic"/>
                <a:cs typeface="Century Gothic"/>
              </a:rPr>
              <a:t>all critical </a:t>
            </a:r>
            <a:r>
              <a:rPr sz="1800" spc="-10" dirty="0">
                <a:latin typeface="Century Gothic"/>
                <a:cs typeface="Century Gothic"/>
              </a:rPr>
              <a:t>parameters </a:t>
            </a:r>
            <a:r>
              <a:rPr sz="1800" spc="-5" dirty="0">
                <a:latin typeface="Century Gothic"/>
                <a:cs typeface="Century Gothic"/>
              </a:rPr>
              <a:t>along </a:t>
            </a:r>
            <a:r>
              <a:rPr sz="1800" spc="-15" dirty="0">
                <a:latin typeface="Century Gothic"/>
                <a:cs typeface="Century Gothic"/>
              </a:rPr>
              <a:t>with  </a:t>
            </a:r>
            <a:r>
              <a:rPr sz="1800" spc="-5" dirty="0">
                <a:latin typeface="Century Gothic"/>
                <a:cs typeface="Century Gothic"/>
              </a:rPr>
              <a:t>grading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38" name="object 1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27</a:t>
            </a:fld>
            <a:endParaRPr dirty="0"/>
          </a:p>
        </p:txBody>
      </p:sp>
      <p:sp>
        <p:nvSpPr>
          <p:cNvPr id="139" name="Rectangle 138"/>
          <p:cNvSpPr/>
          <p:nvPr/>
        </p:nvSpPr>
        <p:spPr>
          <a:xfrm>
            <a:off x="8458200" y="533400"/>
            <a:ext cx="5334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0" name="Picture 139"/>
          <p:cNvPicPr>
            <a:picLocks noChangeAspect="1" noChangeArrowheads="1"/>
          </p:cNvPicPr>
          <p:nvPr/>
        </p:nvPicPr>
        <p:blipFill>
          <a:blip r:embed="rId5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41" name="Picture 1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00" y="4343400"/>
            <a:ext cx="5069682" cy="24166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3000" y="4722876"/>
            <a:ext cx="3278123" cy="306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37030">
              <a:lnSpc>
                <a:spcPct val="100000"/>
              </a:lnSpc>
            </a:pPr>
            <a:r>
              <a:rPr b="0" spc="-5" dirty="0">
                <a:latin typeface="Century Gothic"/>
                <a:cs typeface="Century Gothic"/>
              </a:rPr>
              <a:t>KHM– Product</a:t>
            </a:r>
            <a:r>
              <a:rPr b="0" spc="-190" dirty="0">
                <a:latin typeface="Century Gothic"/>
                <a:cs typeface="Century Gothic"/>
              </a:rPr>
              <a:t> </a:t>
            </a:r>
            <a:r>
              <a:rPr b="0" dirty="0">
                <a:latin typeface="Century Gothic"/>
                <a:cs typeface="Century Gothic"/>
              </a:rPr>
              <a:t>Range</a:t>
            </a:r>
          </a:p>
        </p:txBody>
      </p:sp>
      <p:sp>
        <p:nvSpPr>
          <p:cNvPr id="10" name="object 10"/>
          <p:cNvSpPr/>
          <p:nvPr/>
        </p:nvSpPr>
        <p:spPr>
          <a:xfrm>
            <a:off x="1143000" y="1979676"/>
            <a:ext cx="3278123" cy="306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66800" y="1905000"/>
            <a:ext cx="3276600" cy="304800"/>
          </a:xfrm>
          <a:custGeom>
            <a:avLst/>
            <a:gdLst/>
            <a:ahLst/>
            <a:cxnLst/>
            <a:rect l="l" t="t" r="r" b="b"/>
            <a:pathLst>
              <a:path w="3276600" h="304800">
                <a:moveTo>
                  <a:pt x="0" y="0"/>
                </a:moveTo>
                <a:lnTo>
                  <a:pt x="0" y="304799"/>
                </a:lnTo>
                <a:lnTo>
                  <a:pt x="3276599" y="304799"/>
                </a:lnTo>
                <a:lnTo>
                  <a:pt x="32765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65860" y="1996439"/>
            <a:ext cx="106679" cy="114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66800" y="1905000"/>
            <a:ext cx="3276600" cy="3048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15900">
              <a:lnSpc>
                <a:spcPct val="100000"/>
              </a:lnSpc>
              <a:spcBef>
                <a:spcPts val="180"/>
              </a:spcBef>
            </a:pP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SHIFTER</a:t>
            </a:r>
            <a:r>
              <a:rPr sz="1400" b="1" spc="-17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FORKS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47800" y="2515361"/>
            <a:ext cx="3733800" cy="0"/>
          </a:xfrm>
          <a:custGeom>
            <a:avLst/>
            <a:gdLst/>
            <a:ahLst/>
            <a:cxnLst/>
            <a:rect l="l" t="t" r="r" b="b"/>
            <a:pathLst>
              <a:path w="3733800">
                <a:moveTo>
                  <a:pt x="0" y="0"/>
                </a:moveTo>
                <a:lnTo>
                  <a:pt x="3733799" y="0"/>
                </a:lnTo>
              </a:path>
            </a:pathLst>
          </a:custGeom>
          <a:ln w="13715">
            <a:solidFill>
              <a:srgbClr val="7F62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47800" y="3155441"/>
            <a:ext cx="3733800" cy="0"/>
          </a:xfrm>
          <a:custGeom>
            <a:avLst/>
            <a:gdLst/>
            <a:ahLst/>
            <a:cxnLst/>
            <a:rect l="l" t="t" r="r" b="b"/>
            <a:pathLst>
              <a:path w="3733800">
                <a:moveTo>
                  <a:pt x="0" y="0"/>
                </a:moveTo>
                <a:lnTo>
                  <a:pt x="3733799" y="0"/>
                </a:lnTo>
              </a:path>
            </a:pathLst>
          </a:custGeom>
          <a:ln w="13715">
            <a:solidFill>
              <a:srgbClr val="7F62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26539" y="2517677"/>
            <a:ext cx="1978025" cy="57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099"/>
              </a:lnSpc>
            </a:pPr>
            <a:r>
              <a:rPr sz="1800" spc="-5" dirty="0">
                <a:latin typeface="Calibri"/>
                <a:cs typeface="Calibri"/>
              </a:rPr>
              <a:t>Capacity Planned</a:t>
            </a:r>
            <a:r>
              <a:rPr sz="1800" spc="-1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per  </a:t>
            </a:r>
            <a:r>
              <a:rPr sz="1800" spc="-10" dirty="0">
                <a:latin typeface="Calibri"/>
                <a:cs typeface="Calibri"/>
              </a:rPr>
              <a:t>Month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41950" y="2532886"/>
            <a:ext cx="65976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75</a:t>
            </a:r>
            <a:r>
              <a:rPr sz="1800" spc="-20" dirty="0">
                <a:latin typeface="Calibri"/>
                <a:cs typeface="Calibri"/>
              </a:rPr>
              <a:t>,</a:t>
            </a:r>
            <a:r>
              <a:rPr sz="1800" dirty="0">
                <a:latin typeface="Calibri"/>
                <a:cs typeface="Calibri"/>
              </a:rPr>
              <a:t>000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882128" y="609600"/>
            <a:ext cx="1175004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19800" y="1828800"/>
            <a:ext cx="2947415" cy="2209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16752" y="4315967"/>
            <a:ext cx="2711196" cy="2628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66800" y="4648200"/>
            <a:ext cx="3276600" cy="304800"/>
          </a:xfrm>
          <a:custGeom>
            <a:avLst/>
            <a:gdLst/>
            <a:ahLst/>
            <a:cxnLst/>
            <a:rect l="l" t="t" r="r" b="b"/>
            <a:pathLst>
              <a:path w="3276600" h="304800">
                <a:moveTo>
                  <a:pt x="0" y="0"/>
                </a:moveTo>
                <a:lnTo>
                  <a:pt x="0" y="304799"/>
                </a:lnTo>
                <a:lnTo>
                  <a:pt x="3276599" y="304799"/>
                </a:lnTo>
                <a:lnTo>
                  <a:pt x="32765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65860" y="4739640"/>
            <a:ext cx="106679" cy="114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066800" y="4648200"/>
            <a:ext cx="3276600" cy="3048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180"/>
              </a:spcBef>
            </a:pPr>
            <a:r>
              <a:rPr sz="14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SHIFT</a:t>
            </a:r>
            <a:r>
              <a:rPr sz="1400" b="1" spc="-22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b="1" dirty="0">
                <a:solidFill>
                  <a:srgbClr val="FFFFFF"/>
                </a:solidFill>
                <a:latin typeface="Palatino Linotype"/>
                <a:cs typeface="Palatino Linotype"/>
              </a:rPr>
              <a:t>TOWER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00200" y="5258561"/>
            <a:ext cx="3733800" cy="0"/>
          </a:xfrm>
          <a:custGeom>
            <a:avLst/>
            <a:gdLst/>
            <a:ahLst/>
            <a:cxnLst/>
            <a:rect l="l" t="t" r="r" b="b"/>
            <a:pathLst>
              <a:path w="3733800">
                <a:moveTo>
                  <a:pt x="0" y="0"/>
                </a:moveTo>
                <a:lnTo>
                  <a:pt x="3733799" y="0"/>
                </a:lnTo>
              </a:path>
            </a:pathLst>
          </a:custGeom>
          <a:ln w="13715">
            <a:solidFill>
              <a:srgbClr val="7F62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00200" y="5624321"/>
            <a:ext cx="3733800" cy="0"/>
          </a:xfrm>
          <a:custGeom>
            <a:avLst/>
            <a:gdLst/>
            <a:ahLst/>
            <a:cxnLst/>
            <a:rect l="l" t="t" r="r" b="b"/>
            <a:pathLst>
              <a:path w="3733800">
                <a:moveTo>
                  <a:pt x="0" y="0"/>
                </a:moveTo>
                <a:lnTo>
                  <a:pt x="3733799" y="0"/>
                </a:lnTo>
              </a:path>
            </a:pathLst>
          </a:custGeom>
          <a:ln w="13715">
            <a:solidFill>
              <a:srgbClr val="7F62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678939" y="5277609"/>
            <a:ext cx="232664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Quantity </a:t>
            </a:r>
            <a:r>
              <a:rPr sz="1800" spc="-25" dirty="0">
                <a:latin typeface="Calibri"/>
                <a:cs typeface="Calibri"/>
              </a:rPr>
              <a:t>Mfg. Per</a:t>
            </a:r>
            <a:r>
              <a:rPr sz="1800" spc="-1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Month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28</a:t>
            </a:fld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4594121" y="5277609"/>
            <a:ext cx="65976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40</a:t>
            </a:r>
            <a:r>
              <a:rPr sz="1800" spc="-20" dirty="0">
                <a:latin typeface="Calibri"/>
                <a:cs typeface="Calibri"/>
              </a:rPr>
              <a:t>,</a:t>
            </a:r>
            <a:r>
              <a:rPr sz="1800" dirty="0">
                <a:latin typeface="Calibri"/>
                <a:cs typeface="Calibri"/>
              </a:rPr>
              <a:t>000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33575" y="946403"/>
            <a:ext cx="719124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2780">
              <a:lnSpc>
                <a:spcPct val="100000"/>
              </a:lnSpc>
            </a:pPr>
            <a:r>
              <a:rPr b="0" smtClean="0">
                <a:latin typeface="Century Gothic"/>
                <a:cs typeface="Century Gothic"/>
              </a:rPr>
              <a:t>M</a:t>
            </a:r>
            <a:r>
              <a:rPr lang="en-US" b="0" dirty="0" smtClean="0">
                <a:latin typeface="Century Gothic"/>
                <a:cs typeface="Century Gothic"/>
              </a:rPr>
              <a:t>T AUTOCRAFT</a:t>
            </a:r>
            <a:r>
              <a:rPr b="0" spc="-5" smtClean="0">
                <a:latin typeface="Century Gothic"/>
                <a:cs typeface="Century Gothic"/>
              </a:rPr>
              <a:t> </a:t>
            </a:r>
            <a:r>
              <a:rPr b="0" dirty="0">
                <a:latin typeface="Century Gothic"/>
                <a:cs typeface="Century Gothic"/>
              </a:rPr>
              <a:t>– </a:t>
            </a:r>
            <a:r>
              <a:rPr b="0" spc="-5" dirty="0">
                <a:latin typeface="Century Gothic"/>
                <a:cs typeface="Century Gothic"/>
              </a:rPr>
              <a:t>Machining</a:t>
            </a:r>
            <a:r>
              <a:rPr b="0" spc="-200" dirty="0">
                <a:latin typeface="Century Gothic"/>
                <a:cs typeface="Century Gothic"/>
              </a:rPr>
              <a:t> </a:t>
            </a:r>
            <a:r>
              <a:rPr b="0" spc="-5" dirty="0">
                <a:latin typeface="Century Gothic"/>
                <a:cs typeface="Century Gothic"/>
              </a:rPr>
              <a:t>Facilities</a:t>
            </a:r>
          </a:p>
        </p:txBody>
      </p:sp>
      <p:sp>
        <p:nvSpPr>
          <p:cNvPr id="7" name="object 7"/>
          <p:cNvSpPr/>
          <p:nvPr/>
        </p:nvSpPr>
        <p:spPr>
          <a:xfrm>
            <a:off x="457200" y="3886199"/>
            <a:ext cx="9144000" cy="3429000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3428999"/>
                </a:moveTo>
                <a:lnTo>
                  <a:pt x="9143999" y="3428999"/>
                </a:lnTo>
                <a:lnTo>
                  <a:pt x="9143999" y="0"/>
                </a:lnTo>
                <a:lnTo>
                  <a:pt x="0" y="0"/>
                </a:lnTo>
                <a:lnTo>
                  <a:pt x="0" y="3428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098803" y="1485900"/>
          <a:ext cx="8190732" cy="56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4221"/>
                <a:gridCol w="1918715"/>
                <a:gridCol w="2967227"/>
                <a:gridCol w="1071371"/>
                <a:gridCol w="1029461"/>
                <a:gridCol w="189737"/>
              </a:tblGrid>
              <a:tr h="147065">
                <a:tc gridSpan="2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371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  <a:lnB w="1371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  <a:lnB w="13715">
                      <a:solidFill>
                        <a:srgbClr val="000000"/>
                      </a:solidFill>
                      <a:prstDash val="solid"/>
                    </a:lnB>
                    <a:solidFill>
                      <a:srgbClr val="7F7F7F"/>
                    </a:solidFill>
                  </a:tcPr>
                </a:tc>
                <a:tc rowSpan="17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</a:tcPr>
                </a:tc>
              </a:tr>
              <a:tr h="331469">
                <a:tc>
                  <a:txBody>
                    <a:bodyPr/>
                    <a:lstStyle/>
                    <a:p>
                      <a:pPr marR="952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600" spc="-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No.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3715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Machine</a:t>
                      </a:r>
                      <a:r>
                        <a:rPr sz="1600" spc="-2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Types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3715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6357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Qty</a:t>
                      </a:r>
                      <a:r>
                        <a:rPr sz="1600" spc="-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(nos)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3715">
                      <a:solidFill>
                        <a:srgbClr val="000000"/>
                      </a:solidFill>
                      <a:prstDash val="solid"/>
                    </a:lnR>
                    <a:lnT w="13715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</a:tcPr>
                </a:tc>
              </a:tr>
              <a:tr h="332231"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1.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Automats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15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3715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</a:tcPr>
                </a:tc>
              </a:tr>
              <a:tr h="331469"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2.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371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Milling</a:t>
                      </a:r>
                      <a:r>
                        <a:rPr sz="1600" spc="-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Machines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371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39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3715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371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</a:tcPr>
                </a:tc>
              </a:tr>
              <a:tr h="331469"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3.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3715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Special Purpose</a:t>
                      </a:r>
                      <a:r>
                        <a:rPr sz="1600" spc="-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Machines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3715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31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3715">
                      <a:solidFill>
                        <a:srgbClr val="000000"/>
                      </a:solidFill>
                      <a:prstDash val="solid"/>
                    </a:lnR>
                    <a:lnT w="13715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</a:tcPr>
                </a:tc>
              </a:tr>
              <a:tr h="332231"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4.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40" dirty="0">
                          <a:latin typeface="Calibri"/>
                          <a:cs typeface="Calibri"/>
                        </a:rPr>
                        <a:t>Turning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Centers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/ CNC Sliding</a:t>
                      </a:r>
                      <a:r>
                        <a:rPr sz="16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Head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15+5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3715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</a:tcPr>
                </a:tc>
              </a:tr>
              <a:tr h="331469"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5.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371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40" dirty="0">
                          <a:latin typeface="Calibri"/>
                          <a:cs typeface="Calibri"/>
                        </a:rPr>
                        <a:t>Vertical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Machining</a:t>
                      </a:r>
                      <a:r>
                        <a:rPr sz="16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Centers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371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en-US" sz="1600" spc="-15" dirty="0" smtClean="0">
                          <a:latin typeface="Calibri"/>
                          <a:cs typeface="Calibri"/>
                        </a:rPr>
                        <a:t>7</a:t>
                      </a:r>
                      <a:r>
                        <a:rPr sz="1600" spc="-15" smtClean="0">
                          <a:latin typeface="Calibri"/>
                          <a:cs typeface="Calibri"/>
                        </a:rPr>
                        <a:t>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3715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371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</a:tcPr>
                </a:tc>
              </a:tr>
              <a:tr h="331469"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6.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3715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Induction</a:t>
                      </a:r>
                      <a:r>
                        <a:rPr sz="16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Hardening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3715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28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3715">
                      <a:solidFill>
                        <a:srgbClr val="000000"/>
                      </a:solidFill>
                      <a:prstDash val="solid"/>
                    </a:lnR>
                    <a:lnT w="13715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</a:tcPr>
                </a:tc>
              </a:tr>
              <a:tr h="332231"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7.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MIG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Welding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/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Robo</a:t>
                      </a:r>
                      <a:r>
                        <a:rPr sz="160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Welding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12+1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3715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</a:tcPr>
                </a:tc>
              </a:tr>
              <a:tr h="3314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8.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371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20" dirty="0">
                          <a:latin typeface="Calibri"/>
                          <a:cs typeface="Calibri"/>
                        </a:rPr>
                        <a:t>Electroless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Nickel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Plating</a:t>
                      </a:r>
                      <a:r>
                        <a:rPr sz="1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Plant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371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3715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371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</a:tcPr>
                </a:tc>
              </a:tr>
              <a:tr h="3314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9.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3715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Plasma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Welding Robots</a:t>
                      </a:r>
                      <a:r>
                        <a:rPr sz="160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(KHM)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3715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21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3715">
                      <a:solidFill>
                        <a:srgbClr val="000000"/>
                      </a:solidFill>
                      <a:prstDash val="solid"/>
                    </a:lnR>
                    <a:lnT w="13715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</a:tcPr>
                </a:tc>
              </a:tr>
              <a:tr h="3322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10.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Servo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Distortion Correction Press</a:t>
                      </a:r>
                      <a:r>
                        <a:rPr sz="1600" spc="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(KHM)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18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3715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</a:tcPr>
                </a:tc>
              </a:tr>
              <a:tr h="3642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11.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All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Electrical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Drive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Injection Molding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Press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(KHM)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3715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</a:tcPr>
                </a:tc>
              </a:tr>
              <a:tr h="3314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12.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371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20" dirty="0">
                          <a:latin typeface="Calibri"/>
                          <a:cs typeface="Calibri"/>
                        </a:rPr>
                        <a:t>Thread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&amp; Spline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Rolling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Machines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371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3715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371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</a:tcPr>
                </a:tc>
              </a:tr>
              <a:tr h="3314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13.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3715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-20" dirty="0">
                          <a:latin typeface="Calibri"/>
                          <a:cs typeface="Calibri"/>
                        </a:rPr>
                        <a:t>Surface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Internal Broaching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Machines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3715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3715">
                      <a:solidFill>
                        <a:srgbClr val="000000"/>
                      </a:solidFill>
                      <a:prstDash val="solid"/>
                    </a:lnR>
                    <a:lnT w="13715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</a:tcPr>
                </a:tc>
              </a:tr>
              <a:tr h="3322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14.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Fully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Automatic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Shift </a:t>
                      </a:r>
                      <a:r>
                        <a:rPr sz="1600" spc="-70" dirty="0">
                          <a:latin typeface="Calibri"/>
                          <a:cs typeface="Calibri"/>
                        </a:rPr>
                        <a:t>Tower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Line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(KHM)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3715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2191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</a:tcPr>
                </a:tc>
              </a:tr>
              <a:tr h="3314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15.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371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9220">
                        <a:lnSpc>
                          <a:spcPts val="1730"/>
                        </a:lnSpc>
                        <a:spcBef>
                          <a:spcPts val="100"/>
                        </a:spcBef>
                      </a:pPr>
                      <a:r>
                        <a:rPr sz="1600" spc="-20" dirty="0">
                          <a:latin typeface="Calibri"/>
                          <a:cs typeface="Calibri"/>
                        </a:rPr>
                        <a:t>Centerless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/ Cylindrical /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CNC </a:t>
                      </a:r>
                      <a:r>
                        <a:rPr sz="1600" spc="-5">
                          <a:latin typeface="Calibri"/>
                          <a:cs typeface="Calibri"/>
                        </a:rPr>
                        <a:t>Cylindrical</a:t>
                      </a:r>
                      <a:r>
                        <a:rPr sz="1600" spc="-16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smtClean="0">
                          <a:latin typeface="Calibri"/>
                          <a:cs typeface="Calibri"/>
                        </a:rPr>
                        <a:t>Grinding</a:t>
                      </a:r>
                    </a:p>
                    <a:p>
                      <a:pPr marL="1967230">
                        <a:lnSpc>
                          <a:spcPts val="875"/>
                        </a:lnSpc>
                      </a:pPr>
                      <a:endParaRPr sz="12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2191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371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720"/>
                        </a:lnSpc>
                        <a:spcBef>
                          <a:spcPts val="10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18+4+1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R="39370" algn="r">
                        <a:lnSpc>
                          <a:spcPts val="885"/>
                        </a:lnSpc>
                      </a:pPr>
                      <a:r>
                        <a:rPr sz="1200" b="0" spc="-5" dirty="0">
                          <a:solidFill>
                            <a:srgbClr val="888888"/>
                          </a:solidFill>
                          <a:latin typeface="Bookman Old Style"/>
                          <a:cs typeface="Bookman Old Style"/>
                        </a:rPr>
                        <a:t>3</a:t>
                      </a:r>
                      <a:r>
                        <a:rPr sz="1200" b="0" dirty="0">
                          <a:solidFill>
                            <a:srgbClr val="888888"/>
                          </a:solidFill>
                          <a:latin typeface="Bookman Old Style"/>
                          <a:cs typeface="Bookman Old Style"/>
                        </a:rPr>
                        <a:t>7</a:t>
                      </a:r>
                      <a:endParaRPr sz="1200">
                        <a:latin typeface="Bookman Old Style"/>
                        <a:cs typeface="Bookman Old Style"/>
                      </a:endParaRPr>
                    </a:p>
                  </a:txBody>
                  <a:tcPr marL="0" marR="0" marT="0" marB="0">
                    <a:lnL w="12191">
                      <a:solidFill>
                        <a:srgbClr val="000000"/>
                      </a:solidFill>
                      <a:prstDash val="solid"/>
                    </a:lnL>
                    <a:lnR w="13715">
                      <a:solidFill>
                        <a:srgbClr val="000000"/>
                      </a:solidFill>
                      <a:prstDash val="solid"/>
                    </a:lnR>
                    <a:lnT w="12191">
                      <a:solidFill>
                        <a:srgbClr val="000000"/>
                      </a:solidFill>
                      <a:prstDash val="solid"/>
                    </a:lnT>
                    <a:lnB w="1371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199">
                      <a:solidFill>
                        <a:srgbClr val="FF97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8534400" y="533400"/>
            <a:ext cx="381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0765">
              <a:lnSpc>
                <a:spcPct val="100000"/>
              </a:lnSpc>
            </a:pPr>
            <a:r>
              <a:rPr b="0" spc="-30" dirty="0">
                <a:latin typeface="Century Gothic"/>
                <a:cs typeface="Century Gothic"/>
              </a:rPr>
              <a:t>I</a:t>
            </a:r>
            <a:r>
              <a:rPr b="0" dirty="0">
                <a:latin typeface="Century Gothic"/>
                <a:cs typeface="Century Gothic"/>
              </a:rPr>
              <a:t>nt</a:t>
            </a:r>
            <a:r>
              <a:rPr b="0" spc="-5" dirty="0">
                <a:latin typeface="Century Gothic"/>
                <a:cs typeface="Century Gothic"/>
              </a:rPr>
              <a:t>r</a:t>
            </a:r>
            <a:r>
              <a:rPr b="0" dirty="0">
                <a:latin typeface="Century Gothic"/>
                <a:cs typeface="Century Gothic"/>
              </a:rPr>
              <a:t>o</a:t>
            </a:r>
            <a:r>
              <a:rPr b="0" spc="-5" dirty="0">
                <a:latin typeface="Century Gothic"/>
                <a:cs typeface="Century Gothic"/>
              </a:rPr>
              <a:t>d</a:t>
            </a:r>
            <a:r>
              <a:rPr b="0" spc="5" dirty="0">
                <a:latin typeface="Century Gothic"/>
                <a:cs typeface="Century Gothic"/>
              </a:rPr>
              <a:t>u</a:t>
            </a:r>
            <a:r>
              <a:rPr b="0" spc="-5" dirty="0">
                <a:latin typeface="Century Gothic"/>
                <a:cs typeface="Century Gothic"/>
              </a:rPr>
              <a:t>c</a:t>
            </a:r>
            <a:r>
              <a:rPr b="0" dirty="0">
                <a:latin typeface="Century Gothic"/>
                <a:cs typeface="Century Gothic"/>
              </a:rPr>
              <a:t>t</a:t>
            </a:r>
            <a:r>
              <a:rPr b="0" spc="45" dirty="0">
                <a:latin typeface="Century Gothic"/>
                <a:cs typeface="Century Gothic"/>
              </a:rPr>
              <a:t>i</a:t>
            </a:r>
            <a:r>
              <a:rPr b="0" dirty="0">
                <a:latin typeface="Century Gothic"/>
                <a:cs typeface="Century Gothic"/>
              </a:rPr>
              <a:t>on</a:t>
            </a:r>
          </a:p>
        </p:txBody>
      </p:sp>
      <p:sp>
        <p:nvSpPr>
          <p:cNvPr id="9" name="object 9"/>
          <p:cNvSpPr/>
          <p:nvPr/>
        </p:nvSpPr>
        <p:spPr>
          <a:xfrm>
            <a:off x="1499616" y="1897379"/>
            <a:ext cx="7008876" cy="1467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420870" y="2265171"/>
            <a:ext cx="3311525" cy="687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0" indent="-114300">
              <a:lnSpc>
                <a:spcPct val="100000"/>
              </a:lnSpc>
              <a:buChar char="•"/>
              <a:tabLst>
                <a:tab pos="127000" algn="l"/>
              </a:tabLst>
            </a:pPr>
            <a:r>
              <a:rPr sz="1400" spc="-20" dirty="0">
                <a:latin typeface="Calibri"/>
                <a:cs typeface="Calibri"/>
              </a:rPr>
              <a:t>CEO- </a:t>
            </a:r>
            <a:r>
              <a:rPr sz="1400" spc="-80" dirty="0">
                <a:latin typeface="Calibri"/>
                <a:cs typeface="Calibri"/>
              </a:rPr>
              <a:t>Mr. </a:t>
            </a:r>
            <a:r>
              <a:rPr sz="1400" spc="-5" dirty="0">
                <a:latin typeface="Calibri"/>
                <a:cs typeface="Calibri"/>
              </a:rPr>
              <a:t>Anil</a:t>
            </a:r>
            <a:r>
              <a:rPr sz="1400" spc="-1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Sehgal</a:t>
            </a:r>
            <a:endParaRPr sz="14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105"/>
              </a:spcBef>
              <a:buChar char="•"/>
              <a:tabLst>
                <a:tab pos="127000" algn="l"/>
              </a:tabLst>
            </a:pPr>
            <a:r>
              <a:rPr sz="1400" spc="-5" dirty="0">
                <a:latin typeface="Calibri"/>
                <a:cs typeface="Calibri"/>
              </a:rPr>
              <a:t>ISO/TS16949 certified</a:t>
            </a:r>
            <a:r>
              <a:rPr sz="1400" spc="-16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Company</a:t>
            </a:r>
            <a:endParaRPr sz="14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sz="1400" spc="-5" dirty="0">
                <a:latin typeface="Calibri"/>
                <a:cs typeface="Calibri"/>
              </a:rPr>
              <a:t>Head-Office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Parwanoo</a:t>
            </a:r>
            <a:r>
              <a:rPr sz="1400" spc="-8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(Himachal</a:t>
            </a:r>
            <a:r>
              <a:rPr sz="1400" spc="-1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Pradesh)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1319" y="2352547"/>
            <a:ext cx="1353185" cy="524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marR="5080" indent="-445134">
              <a:lnSpc>
                <a:spcPts val="2000"/>
              </a:lnSpc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Establishment</a:t>
            </a:r>
            <a:r>
              <a:rPr sz="1700" spc="-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-  1983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1600" y="3429000"/>
            <a:ext cx="7036307" cy="1476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99616" y="4937759"/>
            <a:ext cx="7060691" cy="1472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429000" y="3733800"/>
            <a:ext cx="3186430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0" indent="-114300">
              <a:lnSpc>
                <a:spcPct val="100000"/>
              </a:lnSpc>
              <a:buChar char="•"/>
              <a:tabLst>
                <a:tab pos="127000" algn="l"/>
              </a:tabLst>
            </a:pPr>
            <a:r>
              <a:rPr sz="1400" spc="-5" dirty="0">
                <a:latin typeface="Calibri"/>
                <a:cs typeface="Calibri"/>
              </a:rPr>
              <a:t>Catering </a:t>
            </a:r>
            <a:r>
              <a:rPr sz="1400" spc="-15" dirty="0">
                <a:latin typeface="Calibri"/>
                <a:cs typeface="Calibri"/>
              </a:rPr>
              <a:t>to </a:t>
            </a:r>
            <a:r>
              <a:rPr sz="1400" spc="-5" dirty="0">
                <a:latin typeface="Calibri"/>
                <a:cs typeface="Calibri"/>
              </a:rPr>
              <a:t>Automotive </a:t>
            </a:r>
            <a:r>
              <a:rPr sz="1400" dirty="0">
                <a:latin typeface="Calibri"/>
                <a:cs typeface="Calibri"/>
              </a:rPr>
              <a:t>&amp; </a:t>
            </a:r>
            <a:r>
              <a:rPr sz="1400" spc="-20" dirty="0">
                <a:latin typeface="Calibri"/>
                <a:cs typeface="Calibri"/>
              </a:rPr>
              <a:t>Farm</a:t>
            </a:r>
            <a:r>
              <a:rPr sz="1400" spc="-20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Equipment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110">
              <a:lnSpc>
                <a:spcPts val="1305"/>
              </a:lnSpc>
            </a:pPr>
            <a:fld id="{81D60167-4931-47E6-BA6A-407CBD079E47}" type="slidenum">
              <a:rPr dirty="0"/>
              <a:pPr marL="118110">
                <a:lnSpc>
                  <a:spcPts val="1305"/>
                </a:lnSpc>
              </a:pPr>
              <a:t>3</a:t>
            </a:fld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3429000" y="3962400"/>
            <a:ext cx="292925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0" indent="-114300">
              <a:lnSpc>
                <a:spcPct val="100000"/>
              </a:lnSpc>
              <a:buChar char="•"/>
              <a:tabLst>
                <a:tab pos="127000" algn="l"/>
              </a:tabLst>
            </a:pPr>
            <a:r>
              <a:rPr lang="en-US" sz="1400" spc="-5" dirty="0" smtClean="0">
                <a:latin typeface="Calibri"/>
                <a:cs typeface="Calibri"/>
              </a:rPr>
              <a:t>MT </a:t>
            </a:r>
            <a:r>
              <a:rPr sz="1400" spc="-5" smtClean="0">
                <a:latin typeface="Calibri"/>
                <a:cs typeface="Calibri"/>
              </a:rPr>
              <a:t>G</a:t>
            </a:r>
            <a:r>
              <a:rPr lang="en-US" sz="1400" spc="-5" dirty="0" err="1" smtClean="0">
                <a:latin typeface="Calibri"/>
                <a:cs typeface="Calibri"/>
              </a:rPr>
              <a:t>rp</a:t>
            </a:r>
            <a:r>
              <a:rPr sz="1400" spc="-5" smtClean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Turnover </a:t>
            </a:r>
            <a:r>
              <a:rPr sz="1400" spc="-5" dirty="0">
                <a:latin typeface="Calibri"/>
                <a:cs typeface="Calibri"/>
              </a:rPr>
              <a:t>(</a:t>
            </a:r>
            <a:r>
              <a:rPr sz="1400" spc="-5">
                <a:latin typeface="Calibri"/>
                <a:cs typeface="Calibri"/>
              </a:rPr>
              <a:t>FY </a:t>
            </a:r>
            <a:r>
              <a:rPr sz="1400" spc="-5" smtClean="0">
                <a:latin typeface="Calibri"/>
                <a:cs typeface="Calibri"/>
              </a:rPr>
              <a:t>1</a:t>
            </a:r>
            <a:r>
              <a:rPr lang="en-US" sz="1400" spc="-5" dirty="0" smtClean="0">
                <a:latin typeface="Calibri"/>
                <a:cs typeface="Calibri"/>
              </a:rPr>
              <a:t>6</a:t>
            </a:r>
            <a:r>
              <a:rPr sz="1400" spc="-5" smtClean="0">
                <a:latin typeface="Calibri"/>
                <a:cs typeface="Calibri"/>
              </a:rPr>
              <a:t>~1</a:t>
            </a:r>
            <a:r>
              <a:rPr lang="en-US" sz="1400" spc="-5" dirty="0" smtClean="0">
                <a:latin typeface="Calibri"/>
                <a:cs typeface="Calibri"/>
              </a:rPr>
              <a:t>7</a:t>
            </a:r>
            <a:r>
              <a:rPr sz="1400" spc="-5" smtClean="0">
                <a:latin typeface="Calibri"/>
                <a:cs typeface="Calibri"/>
              </a:rPr>
              <a:t>) </a:t>
            </a:r>
            <a:r>
              <a:rPr sz="1400" smtClean="0">
                <a:latin typeface="Calibri"/>
                <a:cs typeface="Calibri"/>
              </a:rPr>
              <a:t>–</a:t>
            </a:r>
            <a:r>
              <a:rPr sz="1400" spc="-5" smtClean="0">
                <a:latin typeface="Calibri"/>
                <a:cs typeface="Calibri"/>
              </a:rPr>
              <a:t>1</a:t>
            </a:r>
            <a:r>
              <a:rPr lang="en-US" sz="1400" spc="-5" dirty="0" smtClean="0">
                <a:latin typeface="Calibri"/>
                <a:cs typeface="Calibri"/>
              </a:rPr>
              <a:t>46.14</a:t>
            </a:r>
            <a:r>
              <a:rPr sz="1400" spc="-185" smtClean="0">
                <a:latin typeface="Calibri"/>
                <a:cs typeface="Calibri"/>
              </a:rPr>
              <a:t> </a:t>
            </a:r>
            <a:r>
              <a:rPr sz="1400" spc="-85" dirty="0">
                <a:latin typeface="Calibri"/>
                <a:cs typeface="Calibri"/>
              </a:rPr>
              <a:t>Cr.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91131" y="3532270"/>
            <a:ext cx="1320800" cy="1216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2100"/>
              </a:lnSpc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Leading  </a:t>
            </a: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Manufacturers 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Precision  Components</a:t>
            </a:r>
            <a:r>
              <a:rPr sz="17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&amp;  Assemblies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41266" y="4965697"/>
            <a:ext cx="4764534" cy="13567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0" indent="-114300">
              <a:lnSpc>
                <a:spcPct val="100000"/>
              </a:lnSpc>
              <a:buChar char="•"/>
              <a:tabLst>
                <a:tab pos="127000" algn="l"/>
              </a:tabLst>
            </a:pPr>
            <a:r>
              <a:rPr sz="1400" spc="-10" dirty="0">
                <a:latin typeface="Calibri"/>
                <a:cs typeface="Calibri"/>
              </a:rPr>
              <a:t>Passenger </a:t>
            </a:r>
            <a:r>
              <a:rPr sz="1400" spc="-5" dirty="0">
                <a:latin typeface="Calibri"/>
                <a:cs typeface="Calibri"/>
              </a:rPr>
              <a:t>Car </a:t>
            </a:r>
            <a:r>
              <a:rPr sz="1400" dirty="0">
                <a:latin typeface="Calibri"/>
                <a:cs typeface="Calibri"/>
              </a:rPr>
              <a:t>Division </a:t>
            </a:r>
            <a:r>
              <a:rPr sz="1400" spc="-5" dirty="0">
                <a:latin typeface="Calibri"/>
                <a:cs typeface="Calibri"/>
              </a:rPr>
              <a:t>(Head</a:t>
            </a:r>
            <a:r>
              <a:rPr sz="1400" spc="-19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Office)</a:t>
            </a:r>
            <a:endParaRPr sz="14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105"/>
              </a:spcBef>
              <a:buChar char="•"/>
              <a:tabLst>
                <a:tab pos="127000" algn="l"/>
              </a:tabLst>
            </a:pPr>
            <a:r>
              <a:rPr sz="1400" spc="-25" dirty="0">
                <a:latin typeface="Calibri"/>
                <a:cs typeface="Calibri"/>
              </a:rPr>
              <a:t>Rocker </a:t>
            </a:r>
            <a:r>
              <a:rPr sz="1400">
                <a:latin typeface="Calibri"/>
                <a:cs typeface="Calibri"/>
              </a:rPr>
              <a:t>Arm</a:t>
            </a:r>
            <a:r>
              <a:rPr sz="1400" spc="-229">
                <a:latin typeface="Calibri"/>
                <a:cs typeface="Calibri"/>
              </a:rPr>
              <a:t> </a:t>
            </a:r>
            <a:r>
              <a:rPr sz="1400" smtClean="0">
                <a:latin typeface="Calibri"/>
                <a:cs typeface="Calibri"/>
              </a:rPr>
              <a:t>Division</a:t>
            </a:r>
            <a:r>
              <a:rPr lang="en-US" sz="1400" dirty="0" smtClean="0">
                <a:latin typeface="Calibri"/>
                <a:cs typeface="Calibri"/>
              </a:rPr>
              <a:t> (Dedicated to M&amp;M)</a:t>
            </a:r>
            <a:endParaRPr sz="14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sz="1400" spc="-5" dirty="0">
                <a:latin typeface="Calibri"/>
                <a:cs typeface="Calibri"/>
              </a:rPr>
              <a:t>Connecting </a:t>
            </a:r>
            <a:r>
              <a:rPr sz="1400" spc="-15">
                <a:latin typeface="Calibri"/>
                <a:cs typeface="Calibri"/>
              </a:rPr>
              <a:t>Rod</a:t>
            </a:r>
            <a:r>
              <a:rPr sz="1400" spc="-210">
                <a:latin typeface="Calibri"/>
                <a:cs typeface="Calibri"/>
              </a:rPr>
              <a:t> </a:t>
            </a:r>
            <a:r>
              <a:rPr sz="1400" smtClean="0">
                <a:latin typeface="Calibri"/>
                <a:cs typeface="Calibri"/>
              </a:rPr>
              <a:t>Division</a:t>
            </a:r>
            <a:r>
              <a:rPr lang="en-US" sz="1400" dirty="0" smtClean="0">
                <a:latin typeface="Calibri"/>
                <a:cs typeface="Calibri"/>
              </a:rPr>
              <a:t> (Dedicated to M&amp;M)</a:t>
            </a:r>
            <a:endParaRPr sz="1400">
              <a:latin typeface="Calibri"/>
              <a:cs typeface="Calibri"/>
            </a:endParaRPr>
          </a:p>
          <a:p>
            <a:pPr marL="166370" indent="-153670">
              <a:lnSpc>
                <a:spcPct val="100000"/>
              </a:lnSpc>
              <a:spcBef>
                <a:spcPts val="95"/>
              </a:spcBef>
              <a:buChar char="•"/>
              <a:tabLst>
                <a:tab pos="167005" algn="l"/>
              </a:tabLst>
            </a:pPr>
            <a:r>
              <a:rPr sz="1400" dirty="0">
                <a:latin typeface="Calibri"/>
                <a:cs typeface="Calibri"/>
              </a:rPr>
              <a:t>KHM </a:t>
            </a:r>
            <a:r>
              <a:rPr sz="1400" spc="-5" dirty="0">
                <a:latin typeface="Calibri"/>
                <a:cs typeface="Calibri"/>
              </a:rPr>
              <a:t>Drive</a:t>
            </a:r>
            <a:r>
              <a:rPr sz="1400" spc="-19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Systems</a:t>
            </a:r>
            <a:endParaRPr sz="14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105"/>
              </a:spcBef>
              <a:buChar char="•"/>
              <a:tabLst>
                <a:tab pos="127000" algn="l"/>
              </a:tabLst>
            </a:pPr>
            <a:r>
              <a:rPr sz="1400" spc="-10" smtClean="0">
                <a:latin typeface="Calibri"/>
                <a:cs typeface="Calibri"/>
              </a:rPr>
              <a:t>M</a:t>
            </a:r>
            <a:r>
              <a:rPr lang="en-US" sz="1400" spc="-10" dirty="0" smtClean="0">
                <a:latin typeface="Calibri"/>
                <a:cs typeface="Calibri"/>
              </a:rPr>
              <a:t>T </a:t>
            </a:r>
            <a:r>
              <a:rPr lang="en-US" sz="1400" spc="-10" dirty="0" err="1" smtClean="0">
                <a:latin typeface="Calibri"/>
                <a:cs typeface="Calibri"/>
              </a:rPr>
              <a:t>Autocraft</a:t>
            </a:r>
            <a:r>
              <a:rPr lang="en-US" sz="1400" spc="-10" dirty="0" smtClean="0">
                <a:latin typeface="Calibri"/>
                <a:cs typeface="Calibri"/>
              </a:rPr>
              <a:t> </a:t>
            </a:r>
            <a:r>
              <a:rPr sz="1400" spc="-20" smtClean="0">
                <a:latin typeface="Calibri"/>
                <a:cs typeface="Calibri"/>
              </a:rPr>
              <a:t>-Manesar</a:t>
            </a:r>
            <a:endParaRPr sz="14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sz="1400" spc="-10" smtClean="0">
                <a:latin typeface="Calibri"/>
                <a:cs typeface="Calibri"/>
              </a:rPr>
              <a:t>M</a:t>
            </a:r>
            <a:r>
              <a:rPr lang="en-US" sz="1400" spc="-10" dirty="0" smtClean="0">
                <a:latin typeface="Calibri"/>
                <a:cs typeface="Calibri"/>
              </a:rPr>
              <a:t>T </a:t>
            </a:r>
            <a:r>
              <a:rPr lang="en-US" sz="1400" spc="-10" dirty="0" err="1" smtClean="0">
                <a:latin typeface="Calibri"/>
                <a:cs typeface="Calibri"/>
              </a:rPr>
              <a:t>Autocraft</a:t>
            </a:r>
            <a:r>
              <a:rPr lang="en-US" sz="1400" spc="-10" dirty="0" smtClean="0">
                <a:latin typeface="Calibri"/>
                <a:cs typeface="Calibri"/>
              </a:rPr>
              <a:t>- </a:t>
            </a:r>
            <a:r>
              <a:rPr sz="1400" spc="-25" smtClean="0">
                <a:latin typeface="Calibri"/>
                <a:cs typeface="Calibri"/>
              </a:rPr>
              <a:t>Rohtak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45995" y="5423405"/>
            <a:ext cx="1317625" cy="497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4970" marR="5080" indent="-382905">
              <a:lnSpc>
                <a:spcPts val="1880"/>
              </a:lnSpc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nu</a:t>
            </a:r>
            <a:r>
              <a:rPr sz="1700" spc="-8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ac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Plants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1" name="object 15"/>
          <p:cNvSpPr txBox="1"/>
          <p:nvPr/>
        </p:nvSpPr>
        <p:spPr>
          <a:xfrm>
            <a:off x="3429000" y="4191000"/>
            <a:ext cx="292925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0" indent="-114300">
              <a:lnSpc>
                <a:spcPct val="100000"/>
              </a:lnSpc>
              <a:buChar char="•"/>
              <a:tabLst>
                <a:tab pos="127000" algn="l"/>
              </a:tabLst>
            </a:pPr>
            <a:r>
              <a:rPr lang="en-US" sz="1400" spc="-5" dirty="0" smtClean="0">
                <a:latin typeface="Calibri"/>
                <a:cs typeface="Calibri"/>
              </a:rPr>
              <a:t>KHM</a:t>
            </a:r>
            <a:r>
              <a:rPr sz="1400" spc="-5" smtClean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Turnover </a:t>
            </a:r>
            <a:r>
              <a:rPr sz="1400" spc="-5" dirty="0">
                <a:latin typeface="Calibri"/>
                <a:cs typeface="Calibri"/>
              </a:rPr>
              <a:t>(</a:t>
            </a:r>
            <a:r>
              <a:rPr sz="1400" spc="-5">
                <a:latin typeface="Calibri"/>
                <a:cs typeface="Calibri"/>
              </a:rPr>
              <a:t>FY </a:t>
            </a:r>
            <a:r>
              <a:rPr sz="1400" spc="-5" smtClean="0">
                <a:latin typeface="Calibri"/>
                <a:cs typeface="Calibri"/>
              </a:rPr>
              <a:t>1</a:t>
            </a:r>
            <a:r>
              <a:rPr lang="en-US" sz="1400" spc="-5" dirty="0" smtClean="0">
                <a:latin typeface="Calibri"/>
                <a:cs typeface="Calibri"/>
              </a:rPr>
              <a:t>6</a:t>
            </a:r>
            <a:r>
              <a:rPr sz="1400" spc="-5" smtClean="0">
                <a:latin typeface="Calibri"/>
                <a:cs typeface="Calibri"/>
              </a:rPr>
              <a:t>~1</a:t>
            </a:r>
            <a:r>
              <a:rPr lang="en-US" sz="1400" spc="-5" dirty="0" smtClean="0">
                <a:latin typeface="Calibri"/>
                <a:cs typeface="Calibri"/>
              </a:rPr>
              <a:t>7</a:t>
            </a:r>
            <a:r>
              <a:rPr sz="1400" spc="-5" smtClean="0">
                <a:latin typeface="Calibri"/>
                <a:cs typeface="Calibri"/>
              </a:rPr>
              <a:t>) </a:t>
            </a:r>
            <a:r>
              <a:rPr sz="1400">
                <a:latin typeface="Calibri"/>
                <a:cs typeface="Calibri"/>
              </a:rPr>
              <a:t>– </a:t>
            </a:r>
            <a:r>
              <a:rPr sz="1400" spc="-5" smtClean="0">
                <a:latin typeface="Calibri"/>
                <a:cs typeface="Calibri"/>
              </a:rPr>
              <a:t>1</a:t>
            </a:r>
            <a:r>
              <a:rPr lang="en-US" sz="1400" spc="-5" dirty="0" smtClean="0">
                <a:latin typeface="Calibri"/>
                <a:cs typeface="Calibri"/>
              </a:rPr>
              <a:t>26</a:t>
            </a:r>
            <a:r>
              <a:rPr sz="1400" spc="-185" smtClean="0">
                <a:latin typeface="Calibri"/>
                <a:cs typeface="Calibri"/>
              </a:rPr>
              <a:t> </a:t>
            </a:r>
            <a:r>
              <a:rPr sz="1400" spc="-85" dirty="0">
                <a:latin typeface="Calibri"/>
                <a:cs typeface="Calibri"/>
              </a:rPr>
              <a:t>Cr.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15"/>
          <p:cNvSpPr txBox="1"/>
          <p:nvPr/>
        </p:nvSpPr>
        <p:spPr>
          <a:xfrm>
            <a:off x="3429000" y="4419600"/>
            <a:ext cx="292925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0" indent="-114300">
              <a:lnSpc>
                <a:spcPct val="100000"/>
              </a:lnSpc>
              <a:buChar char="•"/>
              <a:tabLst>
                <a:tab pos="127000" algn="l"/>
              </a:tabLst>
            </a:pPr>
            <a:r>
              <a:rPr lang="en-US" sz="1400" spc="-5" dirty="0" smtClean="0">
                <a:latin typeface="Calibri"/>
                <a:cs typeface="Calibri"/>
              </a:rPr>
              <a:t>Total</a:t>
            </a:r>
            <a:r>
              <a:rPr sz="1400" spc="-5" smtClean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Turnover </a:t>
            </a:r>
            <a:r>
              <a:rPr sz="1400" spc="-5" dirty="0">
                <a:latin typeface="Calibri"/>
                <a:cs typeface="Calibri"/>
              </a:rPr>
              <a:t>(</a:t>
            </a:r>
            <a:r>
              <a:rPr sz="1400" spc="-5">
                <a:latin typeface="Calibri"/>
                <a:cs typeface="Calibri"/>
              </a:rPr>
              <a:t>FY </a:t>
            </a:r>
            <a:r>
              <a:rPr sz="1400" spc="-5" smtClean="0">
                <a:latin typeface="Calibri"/>
                <a:cs typeface="Calibri"/>
              </a:rPr>
              <a:t>1</a:t>
            </a:r>
            <a:r>
              <a:rPr lang="en-US" sz="1400" spc="-5" dirty="0" smtClean="0">
                <a:latin typeface="Calibri"/>
                <a:cs typeface="Calibri"/>
              </a:rPr>
              <a:t>6</a:t>
            </a:r>
            <a:r>
              <a:rPr sz="1400" spc="-5" smtClean="0">
                <a:latin typeface="Calibri"/>
                <a:cs typeface="Calibri"/>
              </a:rPr>
              <a:t>~1</a:t>
            </a:r>
            <a:r>
              <a:rPr lang="en-US" sz="1400" spc="-5" dirty="0" smtClean="0">
                <a:latin typeface="Calibri"/>
                <a:cs typeface="Calibri"/>
              </a:rPr>
              <a:t>7</a:t>
            </a:r>
            <a:r>
              <a:rPr sz="1400" spc="-5" smtClean="0">
                <a:latin typeface="Calibri"/>
                <a:cs typeface="Calibri"/>
              </a:rPr>
              <a:t>) </a:t>
            </a:r>
            <a:r>
              <a:rPr sz="1400">
                <a:latin typeface="Calibri"/>
                <a:cs typeface="Calibri"/>
              </a:rPr>
              <a:t>– </a:t>
            </a:r>
            <a:r>
              <a:rPr lang="en-US" sz="1400" spc="-5" smtClean="0">
                <a:latin typeface="Calibri"/>
                <a:cs typeface="Calibri"/>
              </a:rPr>
              <a:t>272.14</a:t>
            </a:r>
            <a:r>
              <a:rPr sz="1400" spc="-185" smtClean="0">
                <a:latin typeface="Calibri"/>
                <a:cs typeface="Calibri"/>
              </a:rPr>
              <a:t> </a:t>
            </a:r>
            <a:r>
              <a:rPr sz="1400" spc="-85" dirty="0">
                <a:latin typeface="Calibri"/>
                <a:cs typeface="Calibri"/>
              </a:rPr>
              <a:t>Cr.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229600" y="533400"/>
            <a:ext cx="990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5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43175" y="1019555"/>
            <a:ext cx="5168900" cy="372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0" dirty="0">
                <a:latin typeface="Century Gothic"/>
                <a:cs typeface="Century Gothic"/>
              </a:rPr>
              <a:t>5 </a:t>
            </a:r>
            <a:r>
              <a:rPr b="0" spc="5" dirty="0">
                <a:latin typeface="Century Gothic"/>
                <a:cs typeface="Century Gothic"/>
              </a:rPr>
              <a:t>Axis </a:t>
            </a:r>
            <a:r>
              <a:rPr b="0" dirty="0">
                <a:latin typeface="Century Gothic"/>
                <a:cs typeface="Century Gothic"/>
              </a:rPr>
              <a:t>CNC machines – Sliding</a:t>
            </a:r>
            <a:r>
              <a:rPr b="0" spc="-409" dirty="0">
                <a:latin typeface="Century Gothic"/>
                <a:cs typeface="Century Gothic"/>
              </a:rPr>
              <a:t> </a:t>
            </a:r>
            <a:r>
              <a:rPr b="0" dirty="0">
                <a:latin typeface="Century Gothic"/>
                <a:cs typeface="Century Gothic"/>
              </a:rPr>
              <a:t>auto</a:t>
            </a:r>
          </a:p>
        </p:txBody>
      </p:sp>
      <p:sp>
        <p:nvSpPr>
          <p:cNvPr id="9" name="object 9"/>
          <p:cNvSpPr/>
          <p:nvPr/>
        </p:nvSpPr>
        <p:spPr>
          <a:xfrm>
            <a:off x="762000" y="1828800"/>
            <a:ext cx="8153400" cy="679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0200" y="2807208"/>
            <a:ext cx="3505199" cy="1078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7200" y="3886199"/>
            <a:ext cx="9144000" cy="3429000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3428999"/>
                </a:moveTo>
                <a:lnTo>
                  <a:pt x="9143999" y="3428999"/>
                </a:lnTo>
                <a:lnTo>
                  <a:pt x="9143999" y="0"/>
                </a:lnTo>
                <a:lnTo>
                  <a:pt x="0" y="0"/>
                </a:lnTo>
                <a:lnTo>
                  <a:pt x="0" y="3428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410200" y="5562600"/>
            <a:ext cx="2133600" cy="160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Times New Roman"/>
              <a:cs typeface="Times New Roman"/>
            </a:endParaRPr>
          </a:p>
          <a:p>
            <a:pPr marL="20955">
              <a:lnSpc>
                <a:spcPct val="100000"/>
              </a:lnSpc>
            </a:pPr>
            <a:r>
              <a:rPr sz="1200" b="1" i="1" spc="-5" dirty="0">
                <a:solidFill>
                  <a:srgbClr val="888888"/>
                </a:solidFill>
                <a:latin typeface="Bookman Old Style"/>
                <a:cs typeface="Bookman Old Style"/>
              </a:rPr>
              <a:t>rs.com</a:t>
            </a:r>
            <a:endParaRPr sz="1200">
              <a:latin typeface="Bookman Old Style"/>
              <a:cs typeface="Bookman Old Styl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10200" y="5562600"/>
            <a:ext cx="2133599" cy="1600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10200" y="3886200"/>
            <a:ext cx="3505199" cy="1600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20000" y="5582411"/>
            <a:ext cx="1905000" cy="1428115"/>
          </a:xfrm>
          <a:custGeom>
            <a:avLst/>
            <a:gdLst/>
            <a:ahLst/>
            <a:cxnLst/>
            <a:rect l="l" t="t" r="r" b="b"/>
            <a:pathLst>
              <a:path w="1905000" h="1428115">
                <a:moveTo>
                  <a:pt x="1904999" y="143255"/>
                </a:moveTo>
                <a:lnTo>
                  <a:pt x="1904999" y="0"/>
                </a:lnTo>
                <a:lnTo>
                  <a:pt x="1895855" y="41147"/>
                </a:lnTo>
                <a:lnTo>
                  <a:pt x="1869947" y="74675"/>
                </a:lnTo>
                <a:lnTo>
                  <a:pt x="1831847" y="92963"/>
                </a:lnTo>
                <a:lnTo>
                  <a:pt x="1810511" y="94487"/>
                </a:lnTo>
                <a:lnTo>
                  <a:pt x="96011" y="94487"/>
                </a:lnTo>
                <a:lnTo>
                  <a:pt x="85343" y="96011"/>
                </a:lnTo>
                <a:lnTo>
                  <a:pt x="44195" y="109727"/>
                </a:lnTo>
                <a:lnTo>
                  <a:pt x="15239" y="138683"/>
                </a:lnTo>
                <a:lnTo>
                  <a:pt x="1523" y="179831"/>
                </a:lnTo>
                <a:lnTo>
                  <a:pt x="0" y="190499"/>
                </a:lnTo>
                <a:lnTo>
                  <a:pt x="0" y="1333499"/>
                </a:lnTo>
                <a:lnTo>
                  <a:pt x="10667" y="1374647"/>
                </a:lnTo>
                <a:lnTo>
                  <a:pt x="36575" y="1408175"/>
                </a:lnTo>
                <a:lnTo>
                  <a:pt x="74675" y="1426463"/>
                </a:lnTo>
                <a:lnTo>
                  <a:pt x="96011" y="1427987"/>
                </a:lnTo>
                <a:lnTo>
                  <a:pt x="96011" y="190499"/>
                </a:lnTo>
                <a:lnTo>
                  <a:pt x="114299" y="153923"/>
                </a:lnTo>
                <a:lnTo>
                  <a:pt x="143255" y="143255"/>
                </a:lnTo>
                <a:lnTo>
                  <a:pt x="1904999" y="143255"/>
                </a:lnTo>
                <a:close/>
              </a:path>
              <a:path w="1905000" h="1428115">
                <a:moveTo>
                  <a:pt x="1904999" y="1142999"/>
                </a:moveTo>
                <a:lnTo>
                  <a:pt x="1904999" y="284987"/>
                </a:lnTo>
                <a:lnTo>
                  <a:pt x="96011" y="284987"/>
                </a:lnTo>
                <a:lnTo>
                  <a:pt x="96011" y="1427987"/>
                </a:lnTo>
                <a:lnTo>
                  <a:pt x="106679" y="1427987"/>
                </a:lnTo>
                <a:lnTo>
                  <a:pt x="146303" y="1414271"/>
                </a:lnTo>
                <a:lnTo>
                  <a:pt x="176783" y="1383791"/>
                </a:lnTo>
                <a:lnTo>
                  <a:pt x="190499" y="1344167"/>
                </a:lnTo>
                <a:lnTo>
                  <a:pt x="190499" y="1237487"/>
                </a:lnTo>
                <a:lnTo>
                  <a:pt x="1810511" y="1237487"/>
                </a:lnTo>
                <a:lnTo>
                  <a:pt x="1851659" y="1228343"/>
                </a:lnTo>
                <a:lnTo>
                  <a:pt x="1885187" y="1202435"/>
                </a:lnTo>
                <a:lnTo>
                  <a:pt x="1903475" y="1164335"/>
                </a:lnTo>
                <a:lnTo>
                  <a:pt x="1904999" y="11429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26679" y="5725667"/>
            <a:ext cx="1798320" cy="142240"/>
          </a:xfrm>
          <a:custGeom>
            <a:avLst/>
            <a:gdLst/>
            <a:ahLst/>
            <a:cxnLst/>
            <a:rect l="l" t="t" r="r" b="b"/>
            <a:pathLst>
              <a:path w="1798320" h="142239">
                <a:moveTo>
                  <a:pt x="83819" y="141731"/>
                </a:moveTo>
                <a:lnTo>
                  <a:pt x="83819" y="57911"/>
                </a:lnTo>
                <a:lnTo>
                  <a:pt x="70103" y="97535"/>
                </a:lnTo>
                <a:lnTo>
                  <a:pt x="39623" y="128015"/>
                </a:lnTo>
                <a:lnTo>
                  <a:pt x="0" y="141731"/>
                </a:lnTo>
                <a:lnTo>
                  <a:pt x="83819" y="141731"/>
                </a:lnTo>
                <a:close/>
              </a:path>
              <a:path w="1798320" h="142239">
                <a:moveTo>
                  <a:pt x="1798319" y="141731"/>
                </a:moveTo>
                <a:lnTo>
                  <a:pt x="1798319" y="0"/>
                </a:lnTo>
                <a:lnTo>
                  <a:pt x="36575" y="0"/>
                </a:lnTo>
                <a:lnTo>
                  <a:pt x="47243" y="1523"/>
                </a:lnTo>
                <a:lnTo>
                  <a:pt x="57911" y="4571"/>
                </a:lnTo>
                <a:lnTo>
                  <a:pt x="83819" y="36575"/>
                </a:lnTo>
                <a:lnTo>
                  <a:pt x="83819" y="141731"/>
                </a:lnTo>
                <a:lnTo>
                  <a:pt x="1798319" y="141731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334500" y="5582411"/>
            <a:ext cx="96520" cy="94615"/>
          </a:xfrm>
          <a:custGeom>
            <a:avLst/>
            <a:gdLst/>
            <a:ahLst/>
            <a:cxnLst/>
            <a:rect l="l" t="t" r="r" b="b"/>
            <a:pathLst>
              <a:path w="96520" h="94614">
                <a:moveTo>
                  <a:pt x="96011" y="94487"/>
                </a:moveTo>
                <a:lnTo>
                  <a:pt x="96011" y="47243"/>
                </a:lnTo>
                <a:lnTo>
                  <a:pt x="48767" y="47243"/>
                </a:lnTo>
                <a:lnTo>
                  <a:pt x="38099" y="45719"/>
                </a:lnTo>
                <a:lnTo>
                  <a:pt x="6095" y="21335"/>
                </a:lnTo>
                <a:lnTo>
                  <a:pt x="1523" y="10667"/>
                </a:lnTo>
                <a:lnTo>
                  <a:pt x="0" y="0"/>
                </a:lnTo>
                <a:lnTo>
                  <a:pt x="0" y="94487"/>
                </a:lnTo>
                <a:lnTo>
                  <a:pt x="96011" y="9448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383267" y="5582411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47243" y="47243"/>
                </a:moveTo>
                <a:lnTo>
                  <a:pt x="47243" y="0"/>
                </a:lnTo>
                <a:lnTo>
                  <a:pt x="28955" y="36575"/>
                </a:lnTo>
                <a:lnTo>
                  <a:pt x="0" y="47243"/>
                </a:lnTo>
                <a:lnTo>
                  <a:pt x="47243" y="4724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16011" y="5725667"/>
            <a:ext cx="94615" cy="142240"/>
          </a:xfrm>
          <a:custGeom>
            <a:avLst/>
            <a:gdLst/>
            <a:ahLst/>
            <a:cxnLst/>
            <a:rect l="l" t="t" r="r" b="b"/>
            <a:pathLst>
              <a:path w="94615" h="142239">
                <a:moveTo>
                  <a:pt x="94487" y="47243"/>
                </a:moveTo>
                <a:lnTo>
                  <a:pt x="94487" y="36575"/>
                </a:lnTo>
                <a:lnTo>
                  <a:pt x="68579" y="4571"/>
                </a:lnTo>
                <a:lnTo>
                  <a:pt x="47243" y="0"/>
                </a:lnTo>
                <a:lnTo>
                  <a:pt x="10667" y="16763"/>
                </a:lnTo>
                <a:lnTo>
                  <a:pt x="0" y="47243"/>
                </a:lnTo>
                <a:lnTo>
                  <a:pt x="0" y="141731"/>
                </a:lnTo>
                <a:lnTo>
                  <a:pt x="41147" y="132587"/>
                </a:lnTo>
                <a:lnTo>
                  <a:pt x="74675" y="106679"/>
                </a:lnTo>
                <a:lnTo>
                  <a:pt x="92963" y="68579"/>
                </a:lnTo>
                <a:lnTo>
                  <a:pt x="94487" y="47243"/>
                </a:lnTo>
                <a:close/>
              </a:path>
            </a:pathLst>
          </a:custGeom>
          <a:solidFill>
            <a:srgbClr val="CDC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430511" y="5582411"/>
            <a:ext cx="94615" cy="94615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94487" y="0"/>
                </a:moveTo>
                <a:lnTo>
                  <a:pt x="0" y="0"/>
                </a:lnTo>
                <a:lnTo>
                  <a:pt x="0" y="94487"/>
                </a:lnTo>
                <a:lnTo>
                  <a:pt x="41147" y="85343"/>
                </a:lnTo>
                <a:lnTo>
                  <a:pt x="74675" y="59435"/>
                </a:lnTo>
                <a:lnTo>
                  <a:pt x="92963" y="21335"/>
                </a:lnTo>
                <a:lnTo>
                  <a:pt x="94487" y="0"/>
                </a:lnTo>
                <a:close/>
              </a:path>
            </a:pathLst>
          </a:custGeom>
          <a:solidFill>
            <a:srgbClr val="CDC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34500" y="5486400"/>
            <a:ext cx="190500" cy="143510"/>
          </a:xfrm>
          <a:custGeom>
            <a:avLst/>
            <a:gdLst/>
            <a:ahLst/>
            <a:cxnLst/>
            <a:rect l="l" t="t" r="r" b="b"/>
            <a:pathLst>
              <a:path w="190500" h="143510">
                <a:moveTo>
                  <a:pt x="190499" y="96011"/>
                </a:moveTo>
                <a:lnTo>
                  <a:pt x="181355" y="53339"/>
                </a:lnTo>
                <a:lnTo>
                  <a:pt x="155447" y="21335"/>
                </a:lnTo>
                <a:lnTo>
                  <a:pt x="117347" y="3047"/>
                </a:lnTo>
                <a:lnTo>
                  <a:pt x="96011" y="0"/>
                </a:lnTo>
                <a:lnTo>
                  <a:pt x="53339" y="10667"/>
                </a:lnTo>
                <a:lnTo>
                  <a:pt x="21335" y="36575"/>
                </a:lnTo>
                <a:lnTo>
                  <a:pt x="3047" y="74675"/>
                </a:lnTo>
                <a:lnTo>
                  <a:pt x="0" y="96011"/>
                </a:lnTo>
                <a:lnTo>
                  <a:pt x="1523" y="106679"/>
                </a:lnTo>
                <a:lnTo>
                  <a:pt x="27431" y="138683"/>
                </a:lnTo>
                <a:lnTo>
                  <a:pt x="48767" y="143255"/>
                </a:lnTo>
                <a:lnTo>
                  <a:pt x="59435" y="141731"/>
                </a:lnTo>
                <a:lnTo>
                  <a:pt x="91439" y="117347"/>
                </a:lnTo>
                <a:lnTo>
                  <a:pt x="96011" y="96011"/>
                </a:lnTo>
                <a:lnTo>
                  <a:pt x="190499" y="96011"/>
                </a:lnTo>
                <a:close/>
              </a:path>
            </a:pathLst>
          </a:custGeom>
          <a:solidFill>
            <a:srgbClr val="CDC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13903" y="5480303"/>
            <a:ext cx="1918970" cy="1537970"/>
          </a:xfrm>
          <a:custGeom>
            <a:avLst/>
            <a:gdLst/>
            <a:ahLst/>
            <a:cxnLst/>
            <a:rect l="l" t="t" r="r" b="b"/>
            <a:pathLst>
              <a:path w="1918970" h="1537970">
                <a:moveTo>
                  <a:pt x="1720595" y="190499"/>
                </a:moveTo>
                <a:lnTo>
                  <a:pt x="100583" y="190499"/>
                </a:lnTo>
                <a:lnTo>
                  <a:pt x="79247" y="193547"/>
                </a:lnTo>
                <a:lnTo>
                  <a:pt x="77723" y="193547"/>
                </a:lnTo>
                <a:lnTo>
                  <a:pt x="39623" y="211835"/>
                </a:lnTo>
                <a:lnTo>
                  <a:pt x="39623" y="213359"/>
                </a:lnTo>
                <a:lnTo>
                  <a:pt x="38099" y="213359"/>
                </a:lnTo>
                <a:lnTo>
                  <a:pt x="38099" y="214883"/>
                </a:lnTo>
                <a:lnTo>
                  <a:pt x="12191" y="246887"/>
                </a:lnTo>
                <a:lnTo>
                  <a:pt x="10667" y="246887"/>
                </a:lnTo>
                <a:lnTo>
                  <a:pt x="10667" y="249935"/>
                </a:lnTo>
                <a:lnTo>
                  <a:pt x="0" y="291083"/>
                </a:lnTo>
                <a:lnTo>
                  <a:pt x="0" y="1435607"/>
                </a:lnTo>
                <a:lnTo>
                  <a:pt x="1523" y="1446275"/>
                </a:lnTo>
                <a:lnTo>
                  <a:pt x="1523" y="1449323"/>
                </a:lnTo>
                <a:lnTo>
                  <a:pt x="13715" y="1484545"/>
                </a:lnTo>
                <a:lnTo>
                  <a:pt x="13715" y="294131"/>
                </a:lnTo>
                <a:lnTo>
                  <a:pt x="21335" y="258571"/>
                </a:lnTo>
                <a:lnTo>
                  <a:pt x="21335" y="254507"/>
                </a:lnTo>
                <a:lnTo>
                  <a:pt x="22859" y="251459"/>
                </a:lnTo>
                <a:lnTo>
                  <a:pt x="22859" y="252625"/>
                </a:lnTo>
                <a:lnTo>
                  <a:pt x="45719" y="224386"/>
                </a:lnTo>
                <a:lnTo>
                  <a:pt x="45719" y="224027"/>
                </a:lnTo>
                <a:lnTo>
                  <a:pt x="47243" y="222503"/>
                </a:lnTo>
                <a:lnTo>
                  <a:pt x="47243" y="223265"/>
                </a:lnTo>
                <a:lnTo>
                  <a:pt x="80771" y="206501"/>
                </a:lnTo>
                <a:lnTo>
                  <a:pt x="80771" y="205739"/>
                </a:lnTo>
                <a:lnTo>
                  <a:pt x="102107" y="204215"/>
                </a:lnTo>
                <a:lnTo>
                  <a:pt x="1714499" y="204215"/>
                </a:lnTo>
                <a:lnTo>
                  <a:pt x="1714499" y="196595"/>
                </a:lnTo>
                <a:lnTo>
                  <a:pt x="1720595" y="190499"/>
                </a:lnTo>
                <a:close/>
              </a:path>
              <a:path w="1918970" h="1537970">
                <a:moveTo>
                  <a:pt x="27431" y="1484375"/>
                </a:moveTo>
                <a:lnTo>
                  <a:pt x="13715" y="1444751"/>
                </a:lnTo>
                <a:lnTo>
                  <a:pt x="13715" y="1484545"/>
                </a:lnTo>
                <a:lnTo>
                  <a:pt x="15239" y="1488947"/>
                </a:lnTo>
                <a:lnTo>
                  <a:pt x="25907" y="1499615"/>
                </a:lnTo>
                <a:lnTo>
                  <a:pt x="25907" y="1482851"/>
                </a:lnTo>
                <a:lnTo>
                  <a:pt x="27431" y="1484375"/>
                </a:lnTo>
                <a:close/>
              </a:path>
              <a:path w="1918970" h="1537970">
                <a:moveTo>
                  <a:pt x="22859" y="251459"/>
                </a:moveTo>
                <a:lnTo>
                  <a:pt x="21335" y="254507"/>
                </a:lnTo>
                <a:lnTo>
                  <a:pt x="22520" y="253044"/>
                </a:lnTo>
                <a:lnTo>
                  <a:pt x="22859" y="251459"/>
                </a:lnTo>
                <a:close/>
              </a:path>
              <a:path w="1918970" h="1537970">
                <a:moveTo>
                  <a:pt x="22520" y="253044"/>
                </a:moveTo>
                <a:lnTo>
                  <a:pt x="21335" y="254507"/>
                </a:lnTo>
                <a:lnTo>
                  <a:pt x="21335" y="258571"/>
                </a:lnTo>
                <a:lnTo>
                  <a:pt x="22520" y="253044"/>
                </a:lnTo>
                <a:close/>
              </a:path>
              <a:path w="1918970" h="1537970">
                <a:moveTo>
                  <a:pt x="22859" y="252625"/>
                </a:moveTo>
                <a:lnTo>
                  <a:pt x="22859" y="251459"/>
                </a:lnTo>
                <a:lnTo>
                  <a:pt x="22520" y="253044"/>
                </a:lnTo>
                <a:lnTo>
                  <a:pt x="22859" y="252625"/>
                </a:lnTo>
                <a:close/>
              </a:path>
              <a:path w="1918970" h="1537970">
                <a:moveTo>
                  <a:pt x="54863" y="1524586"/>
                </a:moveTo>
                <a:lnTo>
                  <a:pt x="54863" y="1511807"/>
                </a:lnTo>
                <a:lnTo>
                  <a:pt x="25907" y="1482851"/>
                </a:lnTo>
                <a:lnTo>
                  <a:pt x="25907" y="1499615"/>
                </a:lnTo>
                <a:lnTo>
                  <a:pt x="48767" y="1522475"/>
                </a:lnTo>
                <a:lnTo>
                  <a:pt x="54863" y="1524586"/>
                </a:lnTo>
                <a:close/>
              </a:path>
              <a:path w="1918970" h="1537970">
                <a:moveTo>
                  <a:pt x="47243" y="222503"/>
                </a:moveTo>
                <a:lnTo>
                  <a:pt x="45719" y="224027"/>
                </a:lnTo>
                <a:lnTo>
                  <a:pt x="46207" y="223784"/>
                </a:lnTo>
                <a:lnTo>
                  <a:pt x="47243" y="222503"/>
                </a:lnTo>
                <a:close/>
              </a:path>
              <a:path w="1918970" h="1537970">
                <a:moveTo>
                  <a:pt x="46207" y="223784"/>
                </a:moveTo>
                <a:lnTo>
                  <a:pt x="45719" y="224027"/>
                </a:lnTo>
                <a:lnTo>
                  <a:pt x="45719" y="224386"/>
                </a:lnTo>
                <a:lnTo>
                  <a:pt x="46207" y="223784"/>
                </a:lnTo>
                <a:close/>
              </a:path>
              <a:path w="1918970" h="1537970">
                <a:moveTo>
                  <a:pt x="47243" y="223265"/>
                </a:moveTo>
                <a:lnTo>
                  <a:pt x="47243" y="222503"/>
                </a:lnTo>
                <a:lnTo>
                  <a:pt x="46207" y="223784"/>
                </a:lnTo>
                <a:lnTo>
                  <a:pt x="47243" y="223265"/>
                </a:lnTo>
                <a:close/>
              </a:path>
              <a:path w="1918970" h="1537970">
                <a:moveTo>
                  <a:pt x="92963" y="1523999"/>
                </a:moveTo>
                <a:lnTo>
                  <a:pt x="53339" y="1510283"/>
                </a:lnTo>
                <a:lnTo>
                  <a:pt x="54863" y="1511807"/>
                </a:lnTo>
                <a:lnTo>
                  <a:pt x="54863" y="1524586"/>
                </a:lnTo>
                <a:lnTo>
                  <a:pt x="88391" y="1536191"/>
                </a:lnTo>
                <a:lnTo>
                  <a:pt x="89915" y="1536191"/>
                </a:lnTo>
                <a:lnTo>
                  <a:pt x="91439" y="1536382"/>
                </a:lnTo>
                <a:lnTo>
                  <a:pt x="91439" y="1523999"/>
                </a:lnTo>
                <a:lnTo>
                  <a:pt x="92963" y="1523999"/>
                </a:lnTo>
                <a:close/>
              </a:path>
              <a:path w="1918970" h="1537970">
                <a:moveTo>
                  <a:pt x="82295" y="205739"/>
                </a:moveTo>
                <a:lnTo>
                  <a:pt x="80771" y="205739"/>
                </a:lnTo>
                <a:lnTo>
                  <a:pt x="80771" y="206501"/>
                </a:lnTo>
                <a:lnTo>
                  <a:pt x="82295" y="205739"/>
                </a:lnTo>
                <a:close/>
              </a:path>
              <a:path w="1918970" h="1537970">
                <a:moveTo>
                  <a:pt x="102107" y="1537715"/>
                </a:moveTo>
                <a:lnTo>
                  <a:pt x="102107" y="1523999"/>
                </a:lnTo>
                <a:lnTo>
                  <a:pt x="91439" y="1523999"/>
                </a:lnTo>
                <a:lnTo>
                  <a:pt x="91439" y="1536382"/>
                </a:lnTo>
                <a:lnTo>
                  <a:pt x="102107" y="1537715"/>
                </a:lnTo>
                <a:close/>
              </a:path>
              <a:path w="1918970" h="1537970">
                <a:moveTo>
                  <a:pt x="123443" y="1534871"/>
                </a:moveTo>
                <a:lnTo>
                  <a:pt x="123443" y="1522475"/>
                </a:lnTo>
                <a:lnTo>
                  <a:pt x="100583" y="1523999"/>
                </a:lnTo>
                <a:lnTo>
                  <a:pt x="102107" y="1523999"/>
                </a:lnTo>
                <a:lnTo>
                  <a:pt x="102107" y="1537715"/>
                </a:lnTo>
                <a:lnTo>
                  <a:pt x="123443" y="1534871"/>
                </a:lnTo>
                <a:close/>
              </a:path>
              <a:path w="1918970" h="1537970">
                <a:moveTo>
                  <a:pt x="158021" y="1504415"/>
                </a:moveTo>
                <a:lnTo>
                  <a:pt x="120395" y="1522475"/>
                </a:lnTo>
                <a:lnTo>
                  <a:pt x="123443" y="1522475"/>
                </a:lnTo>
                <a:lnTo>
                  <a:pt x="123443" y="1534871"/>
                </a:lnTo>
                <a:lnTo>
                  <a:pt x="124967" y="1534667"/>
                </a:lnTo>
                <a:lnTo>
                  <a:pt x="126491" y="1534667"/>
                </a:lnTo>
                <a:lnTo>
                  <a:pt x="156971" y="1518818"/>
                </a:lnTo>
                <a:lnTo>
                  <a:pt x="156971" y="1505711"/>
                </a:lnTo>
                <a:lnTo>
                  <a:pt x="158021" y="1504415"/>
                </a:lnTo>
                <a:close/>
              </a:path>
              <a:path w="1918970" h="1537970">
                <a:moveTo>
                  <a:pt x="158495" y="1504187"/>
                </a:moveTo>
                <a:lnTo>
                  <a:pt x="158021" y="1504415"/>
                </a:lnTo>
                <a:lnTo>
                  <a:pt x="156971" y="1505711"/>
                </a:lnTo>
                <a:lnTo>
                  <a:pt x="158495" y="1504187"/>
                </a:lnTo>
                <a:close/>
              </a:path>
              <a:path w="1918970" h="1537970">
                <a:moveTo>
                  <a:pt x="158495" y="1518025"/>
                </a:moveTo>
                <a:lnTo>
                  <a:pt x="158495" y="1504187"/>
                </a:lnTo>
                <a:lnTo>
                  <a:pt x="156971" y="1505711"/>
                </a:lnTo>
                <a:lnTo>
                  <a:pt x="156971" y="1518818"/>
                </a:lnTo>
                <a:lnTo>
                  <a:pt x="158495" y="1518025"/>
                </a:lnTo>
                <a:close/>
              </a:path>
              <a:path w="1918970" h="1537970">
                <a:moveTo>
                  <a:pt x="181695" y="1475171"/>
                </a:moveTo>
                <a:lnTo>
                  <a:pt x="158021" y="1504415"/>
                </a:lnTo>
                <a:lnTo>
                  <a:pt x="158495" y="1504187"/>
                </a:lnTo>
                <a:lnTo>
                  <a:pt x="158495" y="1518025"/>
                </a:lnTo>
                <a:lnTo>
                  <a:pt x="164591" y="1514855"/>
                </a:lnTo>
                <a:lnTo>
                  <a:pt x="166115" y="1514855"/>
                </a:lnTo>
                <a:lnTo>
                  <a:pt x="166115" y="1513331"/>
                </a:lnTo>
                <a:lnTo>
                  <a:pt x="181355" y="1494506"/>
                </a:lnTo>
                <a:lnTo>
                  <a:pt x="181355" y="1476755"/>
                </a:lnTo>
                <a:lnTo>
                  <a:pt x="181695" y="1475171"/>
                </a:lnTo>
                <a:close/>
              </a:path>
              <a:path w="1918970" h="1537970">
                <a:moveTo>
                  <a:pt x="182879" y="1473707"/>
                </a:moveTo>
                <a:lnTo>
                  <a:pt x="181695" y="1475171"/>
                </a:lnTo>
                <a:lnTo>
                  <a:pt x="181355" y="1476755"/>
                </a:lnTo>
                <a:lnTo>
                  <a:pt x="182879" y="1473707"/>
                </a:lnTo>
                <a:close/>
              </a:path>
              <a:path w="1918970" h="1537970">
                <a:moveTo>
                  <a:pt x="182879" y="1492623"/>
                </a:moveTo>
                <a:lnTo>
                  <a:pt x="182879" y="1473707"/>
                </a:lnTo>
                <a:lnTo>
                  <a:pt x="181355" y="1476755"/>
                </a:lnTo>
                <a:lnTo>
                  <a:pt x="181355" y="1494506"/>
                </a:lnTo>
                <a:lnTo>
                  <a:pt x="182879" y="1492623"/>
                </a:lnTo>
                <a:close/>
              </a:path>
              <a:path w="1918970" h="1537970">
                <a:moveTo>
                  <a:pt x="1837943" y="1344371"/>
                </a:moveTo>
                <a:lnTo>
                  <a:pt x="1837943" y="1331975"/>
                </a:lnTo>
                <a:lnTo>
                  <a:pt x="1815083" y="1333499"/>
                </a:lnTo>
                <a:lnTo>
                  <a:pt x="193547" y="1333499"/>
                </a:lnTo>
                <a:lnTo>
                  <a:pt x="190499" y="1336547"/>
                </a:lnTo>
                <a:lnTo>
                  <a:pt x="190499" y="1434083"/>
                </a:lnTo>
                <a:lnTo>
                  <a:pt x="181695" y="1475171"/>
                </a:lnTo>
                <a:lnTo>
                  <a:pt x="182879" y="1473707"/>
                </a:lnTo>
                <a:lnTo>
                  <a:pt x="182879" y="1492623"/>
                </a:lnTo>
                <a:lnTo>
                  <a:pt x="192023" y="1481327"/>
                </a:lnTo>
                <a:lnTo>
                  <a:pt x="193547" y="1481327"/>
                </a:lnTo>
                <a:lnTo>
                  <a:pt x="193547" y="1478279"/>
                </a:lnTo>
                <a:lnTo>
                  <a:pt x="196595" y="1466523"/>
                </a:lnTo>
                <a:lnTo>
                  <a:pt x="196595" y="1347215"/>
                </a:lnTo>
                <a:lnTo>
                  <a:pt x="204215" y="1339595"/>
                </a:lnTo>
                <a:lnTo>
                  <a:pt x="204215" y="1347215"/>
                </a:lnTo>
                <a:lnTo>
                  <a:pt x="1816607" y="1347215"/>
                </a:lnTo>
                <a:lnTo>
                  <a:pt x="1837943" y="1344371"/>
                </a:lnTo>
                <a:close/>
              </a:path>
              <a:path w="1918970" h="1537970">
                <a:moveTo>
                  <a:pt x="204215" y="1347215"/>
                </a:moveTo>
                <a:lnTo>
                  <a:pt x="204215" y="1339595"/>
                </a:lnTo>
                <a:lnTo>
                  <a:pt x="196595" y="1347215"/>
                </a:lnTo>
                <a:lnTo>
                  <a:pt x="204215" y="1347215"/>
                </a:lnTo>
                <a:close/>
              </a:path>
              <a:path w="1918970" h="1537970">
                <a:moveTo>
                  <a:pt x="204215" y="1437131"/>
                </a:moveTo>
                <a:lnTo>
                  <a:pt x="204215" y="1347215"/>
                </a:lnTo>
                <a:lnTo>
                  <a:pt x="196595" y="1347215"/>
                </a:lnTo>
                <a:lnTo>
                  <a:pt x="196595" y="1466523"/>
                </a:lnTo>
                <a:lnTo>
                  <a:pt x="204215" y="1437131"/>
                </a:lnTo>
                <a:close/>
              </a:path>
              <a:path w="1918970" h="1537970">
                <a:moveTo>
                  <a:pt x="1918715" y="1246631"/>
                </a:moveTo>
                <a:lnTo>
                  <a:pt x="1918715" y="102107"/>
                </a:lnTo>
                <a:lnTo>
                  <a:pt x="1917191" y="89915"/>
                </a:lnTo>
                <a:lnTo>
                  <a:pt x="1917191" y="88391"/>
                </a:lnTo>
                <a:lnTo>
                  <a:pt x="1903475" y="48767"/>
                </a:lnTo>
                <a:lnTo>
                  <a:pt x="1869947" y="15239"/>
                </a:lnTo>
                <a:lnTo>
                  <a:pt x="1830323" y="1523"/>
                </a:lnTo>
                <a:lnTo>
                  <a:pt x="1827275" y="1523"/>
                </a:lnTo>
                <a:lnTo>
                  <a:pt x="1816607" y="0"/>
                </a:lnTo>
                <a:lnTo>
                  <a:pt x="1815083" y="0"/>
                </a:lnTo>
                <a:lnTo>
                  <a:pt x="1793747" y="3047"/>
                </a:lnTo>
                <a:lnTo>
                  <a:pt x="1792223" y="3047"/>
                </a:lnTo>
                <a:lnTo>
                  <a:pt x="1754123" y="21335"/>
                </a:lnTo>
                <a:lnTo>
                  <a:pt x="1754123" y="22859"/>
                </a:lnTo>
                <a:lnTo>
                  <a:pt x="1752599" y="22859"/>
                </a:lnTo>
                <a:lnTo>
                  <a:pt x="1752599" y="24383"/>
                </a:lnTo>
                <a:lnTo>
                  <a:pt x="1726691" y="56387"/>
                </a:lnTo>
                <a:lnTo>
                  <a:pt x="1725167" y="56387"/>
                </a:lnTo>
                <a:lnTo>
                  <a:pt x="1725167" y="59435"/>
                </a:lnTo>
                <a:lnTo>
                  <a:pt x="1714499" y="100583"/>
                </a:lnTo>
                <a:lnTo>
                  <a:pt x="1714499" y="190499"/>
                </a:lnTo>
                <a:lnTo>
                  <a:pt x="1720595" y="190499"/>
                </a:lnTo>
                <a:lnTo>
                  <a:pt x="1720595" y="204215"/>
                </a:lnTo>
                <a:lnTo>
                  <a:pt x="1725167" y="204215"/>
                </a:lnTo>
                <a:lnTo>
                  <a:pt x="1728215" y="201167"/>
                </a:lnTo>
                <a:lnTo>
                  <a:pt x="1728215" y="103631"/>
                </a:lnTo>
                <a:lnTo>
                  <a:pt x="1735835" y="68071"/>
                </a:lnTo>
                <a:lnTo>
                  <a:pt x="1735835" y="64007"/>
                </a:lnTo>
                <a:lnTo>
                  <a:pt x="1737359" y="60959"/>
                </a:lnTo>
                <a:lnTo>
                  <a:pt x="1737359" y="62125"/>
                </a:lnTo>
                <a:lnTo>
                  <a:pt x="1760219" y="33886"/>
                </a:lnTo>
                <a:lnTo>
                  <a:pt x="1760219" y="33527"/>
                </a:lnTo>
                <a:lnTo>
                  <a:pt x="1761743" y="32003"/>
                </a:lnTo>
                <a:lnTo>
                  <a:pt x="1761743" y="32765"/>
                </a:lnTo>
                <a:lnTo>
                  <a:pt x="1795271" y="16001"/>
                </a:lnTo>
                <a:lnTo>
                  <a:pt x="1795271" y="15239"/>
                </a:lnTo>
                <a:lnTo>
                  <a:pt x="1816607" y="13715"/>
                </a:lnTo>
                <a:lnTo>
                  <a:pt x="1827275" y="13715"/>
                </a:lnTo>
                <a:lnTo>
                  <a:pt x="1827275" y="14243"/>
                </a:lnTo>
                <a:lnTo>
                  <a:pt x="1863851" y="26904"/>
                </a:lnTo>
                <a:lnTo>
                  <a:pt x="1863851" y="25907"/>
                </a:lnTo>
                <a:lnTo>
                  <a:pt x="1892807" y="54863"/>
                </a:lnTo>
                <a:lnTo>
                  <a:pt x="1892807" y="57742"/>
                </a:lnTo>
                <a:lnTo>
                  <a:pt x="1904999" y="92963"/>
                </a:lnTo>
                <a:lnTo>
                  <a:pt x="1904999" y="1292710"/>
                </a:lnTo>
                <a:lnTo>
                  <a:pt x="1906523" y="1290827"/>
                </a:lnTo>
                <a:lnTo>
                  <a:pt x="1908047" y="1290827"/>
                </a:lnTo>
                <a:lnTo>
                  <a:pt x="1908047" y="1287779"/>
                </a:lnTo>
                <a:lnTo>
                  <a:pt x="1918715" y="1246631"/>
                </a:lnTo>
                <a:close/>
              </a:path>
              <a:path w="1918970" h="1537970">
                <a:moveTo>
                  <a:pt x="1720595" y="204215"/>
                </a:moveTo>
                <a:lnTo>
                  <a:pt x="1720595" y="190499"/>
                </a:lnTo>
                <a:lnTo>
                  <a:pt x="1714499" y="196595"/>
                </a:lnTo>
                <a:lnTo>
                  <a:pt x="1714499" y="204215"/>
                </a:lnTo>
                <a:lnTo>
                  <a:pt x="1720595" y="204215"/>
                </a:lnTo>
                <a:close/>
              </a:path>
              <a:path w="1918970" h="1537970">
                <a:moveTo>
                  <a:pt x="1737359" y="60959"/>
                </a:moveTo>
                <a:lnTo>
                  <a:pt x="1735835" y="64007"/>
                </a:lnTo>
                <a:lnTo>
                  <a:pt x="1737020" y="62544"/>
                </a:lnTo>
                <a:lnTo>
                  <a:pt x="1737359" y="60959"/>
                </a:lnTo>
                <a:close/>
              </a:path>
              <a:path w="1918970" h="1537970">
                <a:moveTo>
                  <a:pt x="1737020" y="62544"/>
                </a:moveTo>
                <a:lnTo>
                  <a:pt x="1735835" y="64007"/>
                </a:lnTo>
                <a:lnTo>
                  <a:pt x="1735835" y="68071"/>
                </a:lnTo>
                <a:lnTo>
                  <a:pt x="1737020" y="62544"/>
                </a:lnTo>
                <a:close/>
              </a:path>
              <a:path w="1918970" h="1537970">
                <a:moveTo>
                  <a:pt x="1737359" y="62125"/>
                </a:moveTo>
                <a:lnTo>
                  <a:pt x="1737359" y="60959"/>
                </a:lnTo>
                <a:lnTo>
                  <a:pt x="1737020" y="62544"/>
                </a:lnTo>
                <a:lnTo>
                  <a:pt x="1737359" y="62125"/>
                </a:lnTo>
                <a:close/>
              </a:path>
              <a:path w="1918970" h="1537970">
                <a:moveTo>
                  <a:pt x="1761743" y="32003"/>
                </a:moveTo>
                <a:lnTo>
                  <a:pt x="1760219" y="33527"/>
                </a:lnTo>
                <a:lnTo>
                  <a:pt x="1760707" y="33284"/>
                </a:lnTo>
                <a:lnTo>
                  <a:pt x="1761743" y="32003"/>
                </a:lnTo>
                <a:close/>
              </a:path>
              <a:path w="1918970" h="1537970">
                <a:moveTo>
                  <a:pt x="1760707" y="33284"/>
                </a:moveTo>
                <a:lnTo>
                  <a:pt x="1760219" y="33527"/>
                </a:lnTo>
                <a:lnTo>
                  <a:pt x="1760219" y="33886"/>
                </a:lnTo>
                <a:lnTo>
                  <a:pt x="1760707" y="33284"/>
                </a:lnTo>
                <a:close/>
              </a:path>
              <a:path w="1918970" h="1537970">
                <a:moveTo>
                  <a:pt x="1761743" y="32765"/>
                </a:moveTo>
                <a:lnTo>
                  <a:pt x="1761743" y="32003"/>
                </a:lnTo>
                <a:lnTo>
                  <a:pt x="1760707" y="33284"/>
                </a:lnTo>
                <a:lnTo>
                  <a:pt x="1761743" y="32765"/>
                </a:lnTo>
                <a:close/>
              </a:path>
              <a:path w="1918970" h="1537970">
                <a:moveTo>
                  <a:pt x="1796795" y="15239"/>
                </a:moveTo>
                <a:lnTo>
                  <a:pt x="1795271" y="15239"/>
                </a:lnTo>
                <a:lnTo>
                  <a:pt x="1795271" y="16001"/>
                </a:lnTo>
                <a:lnTo>
                  <a:pt x="1796795" y="15239"/>
                </a:lnTo>
                <a:close/>
              </a:path>
              <a:path w="1918970" h="1537970">
                <a:moveTo>
                  <a:pt x="1827275" y="14243"/>
                </a:moveTo>
                <a:lnTo>
                  <a:pt x="1827275" y="13715"/>
                </a:lnTo>
                <a:lnTo>
                  <a:pt x="1825751" y="13715"/>
                </a:lnTo>
                <a:lnTo>
                  <a:pt x="1827275" y="14243"/>
                </a:lnTo>
                <a:close/>
              </a:path>
              <a:path w="1918970" h="1537970">
                <a:moveTo>
                  <a:pt x="1872521" y="1313915"/>
                </a:moveTo>
                <a:lnTo>
                  <a:pt x="1834895" y="1331975"/>
                </a:lnTo>
                <a:lnTo>
                  <a:pt x="1837943" y="1331975"/>
                </a:lnTo>
                <a:lnTo>
                  <a:pt x="1837943" y="1344371"/>
                </a:lnTo>
                <a:lnTo>
                  <a:pt x="1839467" y="1344167"/>
                </a:lnTo>
                <a:lnTo>
                  <a:pt x="1840991" y="1344167"/>
                </a:lnTo>
                <a:lnTo>
                  <a:pt x="1871471" y="1328318"/>
                </a:lnTo>
                <a:lnTo>
                  <a:pt x="1871471" y="1315211"/>
                </a:lnTo>
                <a:lnTo>
                  <a:pt x="1872521" y="1313915"/>
                </a:lnTo>
                <a:close/>
              </a:path>
              <a:path w="1918970" h="1537970">
                <a:moveTo>
                  <a:pt x="1865375" y="27431"/>
                </a:moveTo>
                <a:lnTo>
                  <a:pt x="1863851" y="25907"/>
                </a:lnTo>
                <a:lnTo>
                  <a:pt x="1863851" y="26904"/>
                </a:lnTo>
                <a:lnTo>
                  <a:pt x="1865375" y="27431"/>
                </a:lnTo>
                <a:close/>
              </a:path>
              <a:path w="1918970" h="1537970">
                <a:moveTo>
                  <a:pt x="1872995" y="1313687"/>
                </a:moveTo>
                <a:lnTo>
                  <a:pt x="1872521" y="1313915"/>
                </a:lnTo>
                <a:lnTo>
                  <a:pt x="1871471" y="1315211"/>
                </a:lnTo>
                <a:lnTo>
                  <a:pt x="1872995" y="1313687"/>
                </a:lnTo>
                <a:close/>
              </a:path>
              <a:path w="1918970" h="1537970">
                <a:moveTo>
                  <a:pt x="1872995" y="1327525"/>
                </a:moveTo>
                <a:lnTo>
                  <a:pt x="1872995" y="1313687"/>
                </a:lnTo>
                <a:lnTo>
                  <a:pt x="1871471" y="1315211"/>
                </a:lnTo>
                <a:lnTo>
                  <a:pt x="1871471" y="1328318"/>
                </a:lnTo>
                <a:lnTo>
                  <a:pt x="1872995" y="1327525"/>
                </a:lnTo>
                <a:close/>
              </a:path>
              <a:path w="1918970" h="1537970">
                <a:moveTo>
                  <a:pt x="1896195" y="1284671"/>
                </a:moveTo>
                <a:lnTo>
                  <a:pt x="1872521" y="1313915"/>
                </a:lnTo>
                <a:lnTo>
                  <a:pt x="1872995" y="1313687"/>
                </a:lnTo>
                <a:lnTo>
                  <a:pt x="1872995" y="1327525"/>
                </a:lnTo>
                <a:lnTo>
                  <a:pt x="1879091" y="1324355"/>
                </a:lnTo>
                <a:lnTo>
                  <a:pt x="1880615" y="1324355"/>
                </a:lnTo>
                <a:lnTo>
                  <a:pt x="1880615" y="1322831"/>
                </a:lnTo>
                <a:lnTo>
                  <a:pt x="1895855" y="1304006"/>
                </a:lnTo>
                <a:lnTo>
                  <a:pt x="1895855" y="1286255"/>
                </a:lnTo>
                <a:lnTo>
                  <a:pt x="1896195" y="1284671"/>
                </a:lnTo>
                <a:close/>
              </a:path>
              <a:path w="1918970" h="1537970">
                <a:moveTo>
                  <a:pt x="1892807" y="57742"/>
                </a:moveTo>
                <a:lnTo>
                  <a:pt x="1892807" y="54863"/>
                </a:lnTo>
                <a:lnTo>
                  <a:pt x="1891283" y="53339"/>
                </a:lnTo>
                <a:lnTo>
                  <a:pt x="1892807" y="57742"/>
                </a:lnTo>
                <a:close/>
              </a:path>
              <a:path w="1918970" h="1537970">
                <a:moveTo>
                  <a:pt x="1897379" y="1283207"/>
                </a:moveTo>
                <a:lnTo>
                  <a:pt x="1896195" y="1284671"/>
                </a:lnTo>
                <a:lnTo>
                  <a:pt x="1895855" y="1286255"/>
                </a:lnTo>
                <a:lnTo>
                  <a:pt x="1897379" y="1283207"/>
                </a:lnTo>
                <a:close/>
              </a:path>
              <a:path w="1918970" h="1537970">
                <a:moveTo>
                  <a:pt x="1897379" y="1302123"/>
                </a:moveTo>
                <a:lnTo>
                  <a:pt x="1897379" y="1283207"/>
                </a:lnTo>
                <a:lnTo>
                  <a:pt x="1895855" y="1286255"/>
                </a:lnTo>
                <a:lnTo>
                  <a:pt x="1895855" y="1304006"/>
                </a:lnTo>
                <a:lnTo>
                  <a:pt x="1897379" y="1302123"/>
                </a:lnTo>
                <a:close/>
              </a:path>
              <a:path w="1918970" h="1537970">
                <a:moveTo>
                  <a:pt x="1904999" y="1292710"/>
                </a:moveTo>
                <a:lnTo>
                  <a:pt x="1904999" y="1243583"/>
                </a:lnTo>
                <a:lnTo>
                  <a:pt x="1896195" y="1284671"/>
                </a:lnTo>
                <a:lnTo>
                  <a:pt x="1897379" y="1283207"/>
                </a:lnTo>
                <a:lnTo>
                  <a:pt x="1897379" y="1302123"/>
                </a:lnTo>
                <a:lnTo>
                  <a:pt x="1904999" y="1292710"/>
                </a:lnTo>
                <a:close/>
              </a:path>
            </a:pathLst>
          </a:custGeom>
          <a:solidFill>
            <a:srgbClr val="973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334500" y="5582411"/>
            <a:ext cx="198120" cy="102235"/>
          </a:xfrm>
          <a:custGeom>
            <a:avLst/>
            <a:gdLst/>
            <a:ahLst/>
            <a:cxnLst/>
            <a:rect l="l" t="t" r="r" b="b"/>
            <a:pathLst>
              <a:path w="198120" h="102235">
                <a:moveTo>
                  <a:pt x="106679" y="100583"/>
                </a:moveTo>
                <a:lnTo>
                  <a:pt x="106679" y="88391"/>
                </a:lnTo>
                <a:lnTo>
                  <a:pt x="0" y="88391"/>
                </a:lnTo>
                <a:lnTo>
                  <a:pt x="0" y="102107"/>
                </a:lnTo>
                <a:lnTo>
                  <a:pt x="96011" y="102107"/>
                </a:lnTo>
                <a:lnTo>
                  <a:pt x="106679" y="100583"/>
                </a:lnTo>
                <a:close/>
              </a:path>
              <a:path w="198120" h="102235">
                <a:moveTo>
                  <a:pt x="144779" y="74675"/>
                </a:moveTo>
                <a:lnTo>
                  <a:pt x="105155" y="88391"/>
                </a:lnTo>
                <a:lnTo>
                  <a:pt x="106679" y="88391"/>
                </a:lnTo>
                <a:lnTo>
                  <a:pt x="106679" y="100583"/>
                </a:lnTo>
                <a:lnTo>
                  <a:pt x="109727" y="100583"/>
                </a:lnTo>
                <a:lnTo>
                  <a:pt x="143255" y="88978"/>
                </a:lnTo>
                <a:lnTo>
                  <a:pt x="143255" y="76199"/>
                </a:lnTo>
                <a:lnTo>
                  <a:pt x="144779" y="74675"/>
                </a:lnTo>
                <a:close/>
              </a:path>
              <a:path w="198120" h="102235">
                <a:moveTo>
                  <a:pt x="172211" y="64007"/>
                </a:moveTo>
                <a:lnTo>
                  <a:pt x="172211" y="47243"/>
                </a:lnTo>
                <a:lnTo>
                  <a:pt x="143255" y="76199"/>
                </a:lnTo>
                <a:lnTo>
                  <a:pt x="143255" y="88978"/>
                </a:lnTo>
                <a:lnTo>
                  <a:pt x="149351" y="86867"/>
                </a:lnTo>
                <a:lnTo>
                  <a:pt x="149351" y="85343"/>
                </a:lnTo>
                <a:lnTo>
                  <a:pt x="150875" y="85343"/>
                </a:lnTo>
                <a:lnTo>
                  <a:pt x="172211" y="64007"/>
                </a:lnTo>
                <a:close/>
              </a:path>
              <a:path w="198120" h="102235">
                <a:moveTo>
                  <a:pt x="198119" y="0"/>
                </a:moveTo>
                <a:lnTo>
                  <a:pt x="184403" y="0"/>
                </a:lnTo>
                <a:lnTo>
                  <a:pt x="184403" y="9143"/>
                </a:lnTo>
                <a:lnTo>
                  <a:pt x="170687" y="48767"/>
                </a:lnTo>
                <a:lnTo>
                  <a:pt x="172211" y="47243"/>
                </a:lnTo>
                <a:lnTo>
                  <a:pt x="172211" y="64007"/>
                </a:lnTo>
                <a:lnTo>
                  <a:pt x="181355" y="54863"/>
                </a:lnTo>
                <a:lnTo>
                  <a:pt x="181355" y="53339"/>
                </a:lnTo>
                <a:lnTo>
                  <a:pt x="182879" y="53339"/>
                </a:lnTo>
                <a:lnTo>
                  <a:pt x="196595" y="13715"/>
                </a:lnTo>
                <a:lnTo>
                  <a:pt x="196595" y="10667"/>
                </a:lnTo>
                <a:lnTo>
                  <a:pt x="198119" y="0"/>
                </a:lnTo>
                <a:close/>
              </a:path>
            </a:pathLst>
          </a:custGeom>
          <a:solidFill>
            <a:srgbClr val="973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328403" y="5576315"/>
            <a:ext cx="108585" cy="100965"/>
          </a:xfrm>
          <a:custGeom>
            <a:avLst/>
            <a:gdLst/>
            <a:ahLst/>
            <a:cxnLst/>
            <a:rect l="l" t="t" r="r" b="b"/>
            <a:pathLst>
              <a:path w="108584" h="100964">
                <a:moveTo>
                  <a:pt x="17800" y="23408"/>
                </a:moveTo>
                <a:lnTo>
                  <a:pt x="13715" y="15239"/>
                </a:lnTo>
                <a:lnTo>
                  <a:pt x="13715" y="4571"/>
                </a:lnTo>
                <a:lnTo>
                  <a:pt x="0" y="6095"/>
                </a:lnTo>
                <a:lnTo>
                  <a:pt x="1523" y="18287"/>
                </a:lnTo>
                <a:lnTo>
                  <a:pt x="1523" y="19811"/>
                </a:lnTo>
                <a:lnTo>
                  <a:pt x="6095" y="28955"/>
                </a:lnTo>
                <a:lnTo>
                  <a:pt x="6095" y="30479"/>
                </a:lnTo>
                <a:lnTo>
                  <a:pt x="7619" y="32003"/>
                </a:lnTo>
                <a:lnTo>
                  <a:pt x="15239" y="38172"/>
                </a:lnTo>
                <a:lnTo>
                  <a:pt x="15239" y="21335"/>
                </a:lnTo>
                <a:lnTo>
                  <a:pt x="17800" y="23408"/>
                </a:lnTo>
                <a:close/>
              </a:path>
              <a:path w="108584" h="100964">
                <a:moveTo>
                  <a:pt x="18287" y="24383"/>
                </a:moveTo>
                <a:lnTo>
                  <a:pt x="17800" y="23408"/>
                </a:lnTo>
                <a:lnTo>
                  <a:pt x="15239" y="21335"/>
                </a:lnTo>
                <a:lnTo>
                  <a:pt x="18287" y="24383"/>
                </a:lnTo>
                <a:close/>
              </a:path>
              <a:path w="108584" h="100964">
                <a:moveTo>
                  <a:pt x="18287" y="40639"/>
                </a:moveTo>
                <a:lnTo>
                  <a:pt x="18287" y="24383"/>
                </a:lnTo>
                <a:lnTo>
                  <a:pt x="15239" y="21335"/>
                </a:lnTo>
                <a:lnTo>
                  <a:pt x="15239" y="38172"/>
                </a:lnTo>
                <a:lnTo>
                  <a:pt x="18287" y="40639"/>
                </a:lnTo>
                <a:close/>
              </a:path>
              <a:path w="108584" h="100964">
                <a:moveTo>
                  <a:pt x="45611" y="45922"/>
                </a:moveTo>
                <a:lnTo>
                  <a:pt x="17800" y="23408"/>
                </a:lnTo>
                <a:lnTo>
                  <a:pt x="18287" y="24383"/>
                </a:lnTo>
                <a:lnTo>
                  <a:pt x="18287" y="40639"/>
                </a:lnTo>
                <a:lnTo>
                  <a:pt x="39623" y="57911"/>
                </a:lnTo>
                <a:lnTo>
                  <a:pt x="41147" y="57911"/>
                </a:lnTo>
                <a:lnTo>
                  <a:pt x="42671" y="59435"/>
                </a:lnTo>
                <a:lnTo>
                  <a:pt x="44195" y="59435"/>
                </a:lnTo>
                <a:lnTo>
                  <a:pt x="44195" y="45719"/>
                </a:lnTo>
                <a:lnTo>
                  <a:pt x="45611" y="45922"/>
                </a:lnTo>
                <a:close/>
              </a:path>
              <a:path w="108584" h="100964">
                <a:moveTo>
                  <a:pt x="47243" y="47243"/>
                </a:moveTo>
                <a:lnTo>
                  <a:pt x="45611" y="45922"/>
                </a:lnTo>
                <a:lnTo>
                  <a:pt x="44195" y="45719"/>
                </a:lnTo>
                <a:lnTo>
                  <a:pt x="47243" y="47243"/>
                </a:lnTo>
                <a:close/>
              </a:path>
              <a:path w="108584" h="100964">
                <a:moveTo>
                  <a:pt x="47243" y="59435"/>
                </a:moveTo>
                <a:lnTo>
                  <a:pt x="47243" y="47243"/>
                </a:lnTo>
                <a:lnTo>
                  <a:pt x="44195" y="45719"/>
                </a:lnTo>
                <a:lnTo>
                  <a:pt x="44195" y="59435"/>
                </a:lnTo>
                <a:lnTo>
                  <a:pt x="47243" y="59435"/>
                </a:lnTo>
                <a:close/>
              </a:path>
              <a:path w="108584" h="100964">
                <a:moveTo>
                  <a:pt x="54101" y="47135"/>
                </a:moveTo>
                <a:lnTo>
                  <a:pt x="45611" y="45922"/>
                </a:lnTo>
                <a:lnTo>
                  <a:pt x="47243" y="47243"/>
                </a:lnTo>
                <a:lnTo>
                  <a:pt x="47243" y="59435"/>
                </a:lnTo>
                <a:lnTo>
                  <a:pt x="53339" y="59435"/>
                </a:lnTo>
                <a:lnTo>
                  <a:pt x="53339" y="47243"/>
                </a:lnTo>
                <a:lnTo>
                  <a:pt x="54101" y="47135"/>
                </a:lnTo>
                <a:close/>
              </a:path>
              <a:path w="108584" h="100964">
                <a:moveTo>
                  <a:pt x="54863" y="47243"/>
                </a:moveTo>
                <a:lnTo>
                  <a:pt x="54101" y="47135"/>
                </a:lnTo>
                <a:lnTo>
                  <a:pt x="53339" y="47243"/>
                </a:lnTo>
                <a:lnTo>
                  <a:pt x="54863" y="47243"/>
                </a:lnTo>
                <a:close/>
              </a:path>
              <a:path w="108584" h="100964">
                <a:moveTo>
                  <a:pt x="54863" y="59435"/>
                </a:moveTo>
                <a:lnTo>
                  <a:pt x="54863" y="47243"/>
                </a:lnTo>
                <a:lnTo>
                  <a:pt x="53339" y="47243"/>
                </a:lnTo>
                <a:lnTo>
                  <a:pt x="53339" y="59435"/>
                </a:lnTo>
                <a:lnTo>
                  <a:pt x="54863" y="59435"/>
                </a:lnTo>
                <a:close/>
              </a:path>
              <a:path w="108584" h="100964">
                <a:moveTo>
                  <a:pt x="62592" y="45922"/>
                </a:moveTo>
                <a:lnTo>
                  <a:pt x="54101" y="47135"/>
                </a:lnTo>
                <a:lnTo>
                  <a:pt x="54863" y="47243"/>
                </a:lnTo>
                <a:lnTo>
                  <a:pt x="54863" y="59435"/>
                </a:lnTo>
                <a:lnTo>
                  <a:pt x="60959" y="59435"/>
                </a:lnTo>
                <a:lnTo>
                  <a:pt x="60959" y="47243"/>
                </a:lnTo>
                <a:lnTo>
                  <a:pt x="62592" y="45922"/>
                </a:lnTo>
                <a:close/>
              </a:path>
              <a:path w="108584" h="100964">
                <a:moveTo>
                  <a:pt x="64007" y="45719"/>
                </a:moveTo>
                <a:lnTo>
                  <a:pt x="62592" y="45922"/>
                </a:lnTo>
                <a:lnTo>
                  <a:pt x="60959" y="47243"/>
                </a:lnTo>
                <a:lnTo>
                  <a:pt x="64007" y="45719"/>
                </a:lnTo>
                <a:close/>
              </a:path>
              <a:path w="108584" h="100964">
                <a:moveTo>
                  <a:pt x="64007" y="59435"/>
                </a:moveTo>
                <a:lnTo>
                  <a:pt x="64007" y="45719"/>
                </a:lnTo>
                <a:lnTo>
                  <a:pt x="60959" y="47243"/>
                </a:lnTo>
                <a:lnTo>
                  <a:pt x="60959" y="59435"/>
                </a:lnTo>
                <a:lnTo>
                  <a:pt x="64007" y="59435"/>
                </a:lnTo>
                <a:close/>
              </a:path>
              <a:path w="108584" h="100964">
                <a:moveTo>
                  <a:pt x="92268" y="21899"/>
                </a:moveTo>
                <a:lnTo>
                  <a:pt x="62592" y="45922"/>
                </a:lnTo>
                <a:lnTo>
                  <a:pt x="64007" y="45719"/>
                </a:lnTo>
                <a:lnTo>
                  <a:pt x="64007" y="59435"/>
                </a:lnTo>
                <a:lnTo>
                  <a:pt x="65531" y="59435"/>
                </a:lnTo>
                <a:lnTo>
                  <a:pt x="67055" y="57911"/>
                </a:lnTo>
                <a:lnTo>
                  <a:pt x="68579" y="57911"/>
                </a:lnTo>
                <a:lnTo>
                  <a:pt x="91439" y="39406"/>
                </a:lnTo>
                <a:lnTo>
                  <a:pt x="91439" y="24383"/>
                </a:lnTo>
                <a:lnTo>
                  <a:pt x="92268" y="21899"/>
                </a:lnTo>
                <a:close/>
              </a:path>
              <a:path w="108584" h="100964">
                <a:moveTo>
                  <a:pt x="92963" y="21335"/>
                </a:moveTo>
                <a:lnTo>
                  <a:pt x="92268" y="21899"/>
                </a:lnTo>
                <a:lnTo>
                  <a:pt x="91439" y="24383"/>
                </a:lnTo>
                <a:lnTo>
                  <a:pt x="92963" y="21335"/>
                </a:lnTo>
                <a:close/>
              </a:path>
              <a:path w="108584" h="100964">
                <a:moveTo>
                  <a:pt x="92963" y="38172"/>
                </a:moveTo>
                <a:lnTo>
                  <a:pt x="92963" y="21335"/>
                </a:lnTo>
                <a:lnTo>
                  <a:pt x="91439" y="24383"/>
                </a:lnTo>
                <a:lnTo>
                  <a:pt x="91439" y="39406"/>
                </a:lnTo>
                <a:lnTo>
                  <a:pt x="92963" y="38172"/>
                </a:lnTo>
                <a:close/>
              </a:path>
              <a:path w="108584" h="100964">
                <a:moveTo>
                  <a:pt x="108203" y="6095"/>
                </a:moveTo>
                <a:lnTo>
                  <a:pt x="96011" y="6095"/>
                </a:lnTo>
                <a:lnTo>
                  <a:pt x="96011" y="4571"/>
                </a:lnTo>
                <a:lnTo>
                  <a:pt x="94487" y="16763"/>
                </a:lnTo>
                <a:lnTo>
                  <a:pt x="94487" y="15239"/>
                </a:lnTo>
                <a:lnTo>
                  <a:pt x="92268" y="21899"/>
                </a:lnTo>
                <a:lnTo>
                  <a:pt x="92963" y="21335"/>
                </a:lnTo>
                <a:lnTo>
                  <a:pt x="92963" y="38172"/>
                </a:lnTo>
                <a:lnTo>
                  <a:pt x="100583" y="32003"/>
                </a:lnTo>
                <a:lnTo>
                  <a:pt x="103631" y="28955"/>
                </a:lnTo>
                <a:lnTo>
                  <a:pt x="106679" y="19811"/>
                </a:lnTo>
                <a:lnTo>
                  <a:pt x="106679" y="18287"/>
                </a:lnTo>
                <a:lnTo>
                  <a:pt x="108203" y="6095"/>
                </a:lnTo>
                <a:close/>
              </a:path>
              <a:path w="108584" h="100964">
                <a:moveTo>
                  <a:pt x="108203" y="6095"/>
                </a:moveTo>
                <a:lnTo>
                  <a:pt x="108203" y="3047"/>
                </a:lnTo>
                <a:lnTo>
                  <a:pt x="105155" y="0"/>
                </a:lnTo>
                <a:lnTo>
                  <a:pt x="99059" y="0"/>
                </a:lnTo>
                <a:lnTo>
                  <a:pt x="96011" y="1523"/>
                </a:lnTo>
                <a:lnTo>
                  <a:pt x="96011" y="6095"/>
                </a:lnTo>
                <a:lnTo>
                  <a:pt x="108203" y="6095"/>
                </a:lnTo>
                <a:close/>
              </a:path>
              <a:path w="108584" h="100964">
                <a:moveTo>
                  <a:pt x="108203" y="100583"/>
                </a:moveTo>
                <a:lnTo>
                  <a:pt x="108203" y="6095"/>
                </a:lnTo>
                <a:lnTo>
                  <a:pt x="106679" y="18287"/>
                </a:lnTo>
                <a:lnTo>
                  <a:pt x="106679" y="19811"/>
                </a:lnTo>
                <a:lnTo>
                  <a:pt x="103631" y="28955"/>
                </a:lnTo>
                <a:lnTo>
                  <a:pt x="100583" y="32003"/>
                </a:lnTo>
                <a:lnTo>
                  <a:pt x="96011" y="35705"/>
                </a:lnTo>
                <a:lnTo>
                  <a:pt x="96011" y="100583"/>
                </a:lnTo>
                <a:lnTo>
                  <a:pt x="108203" y="100583"/>
                </a:lnTo>
                <a:close/>
              </a:path>
            </a:pathLst>
          </a:custGeom>
          <a:solidFill>
            <a:srgbClr val="973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13903" y="5719571"/>
            <a:ext cx="204470" cy="155575"/>
          </a:xfrm>
          <a:custGeom>
            <a:avLst/>
            <a:gdLst/>
            <a:ahLst/>
            <a:cxnLst/>
            <a:rect l="l" t="t" r="r" b="b"/>
            <a:pathLst>
              <a:path w="204470" h="155575">
                <a:moveTo>
                  <a:pt x="27431" y="102107"/>
                </a:moveTo>
                <a:lnTo>
                  <a:pt x="13715" y="62483"/>
                </a:lnTo>
                <a:lnTo>
                  <a:pt x="13715" y="53339"/>
                </a:lnTo>
                <a:lnTo>
                  <a:pt x="0" y="53339"/>
                </a:lnTo>
                <a:lnTo>
                  <a:pt x="1523" y="64007"/>
                </a:lnTo>
                <a:lnTo>
                  <a:pt x="1523" y="67055"/>
                </a:lnTo>
                <a:lnTo>
                  <a:pt x="15239" y="106679"/>
                </a:lnTo>
                <a:lnTo>
                  <a:pt x="25907" y="117347"/>
                </a:lnTo>
                <a:lnTo>
                  <a:pt x="25907" y="100583"/>
                </a:lnTo>
                <a:lnTo>
                  <a:pt x="27431" y="102107"/>
                </a:lnTo>
                <a:close/>
              </a:path>
              <a:path w="204470" h="155575">
                <a:moveTo>
                  <a:pt x="54863" y="142318"/>
                </a:moveTo>
                <a:lnTo>
                  <a:pt x="54863" y="129539"/>
                </a:lnTo>
                <a:lnTo>
                  <a:pt x="25907" y="100583"/>
                </a:lnTo>
                <a:lnTo>
                  <a:pt x="25907" y="117347"/>
                </a:lnTo>
                <a:lnTo>
                  <a:pt x="48767" y="140207"/>
                </a:lnTo>
                <a:lnTo>
                  <a:pt x="54863" y="142318"/>
                </a:lnTo>
                <a:close/>
              </a:path>
              <a:path w="204470" h="155575">
                <a:moveTo>
                  <a:pt x="92963" y="141731"/>
                </a:moveTo>
                <a:lnTo>
                  <a:pt x="53339" y="128015"/>
                </a:lnTo>
                <a:lnTo>
                  <a:pt x="54863" y="129539"/>
                </a:lnTo>
                <a:lnTo>
                  <a:pt x="54863" y="142318"/>
                </a:lnTo>
                <a:lnTo>
                  <a:pt x="88391" y="153923"/>
                </a:lnTo>
                <a:lnTo>
                  <a:pt x="89915" y="153923"/>
                </a:lnTo>
                <a:lnTo>
                  <a:pt x="91439" y="154114"/>
                </a:lnTo>
                <a:lnTo>
                  <a:pt x="91439" y="141731"/>
                </a:lnTo>
                <a:lnTo>
                  <a:pt x="92963" y="141731"/>
                </a:lnTo>
                <a:close/>
              </a:path>
              <a:path w="204470" h="155575">
                <a:moveTo>
                  <a:pt x="112775" y="153923"/>
                </a:moveTo>
                <a:lnTo>
                  <a:pt x="112775" y="141731"/>
                </a:lnTo>
                <a:lnTo>
                  <a:pt x="91439" y="141731"/>
                </a:lnTo>
                <a:lnTo>
                  <a:pt x="91439" y="154114"/>
                </a:lnTo>
                <a:lnTo>
                  <a:pt x="96011" y="154685"/>
                </a:lnTo>
                <a:lnTo>
                  <a:pt x="96011" y="147827"/>
                </a:lnTo>
                <a:lnTo>
                  <a:pt x="108203" y="147827"/>
                </a:lnTo>
                <a:lnTo>
                  <a:pt x="108203" y="154577"/>
                </a:lnTo>
                <a:lnTo>
                  <a:pt x="112775" y="153923"/>
                </a:lnTo>
                <a:close/>
              </a:path>
              <a:path w="204470" h="155575">
                <a:moveTo>
                  <a:pt x="204215" y="53339"/>
                </a:moveTo>
                <a:lnTo>
                  <a:pt x="204215" y="51815"/>
                </a:lnTo>
                <a:lnTo>
                  <a:pt x="198119" y="30479"/>
                </a:lnTo>
                <a:lnTo>
                  <a:pt x="198119" y="28955"/>
                </a:lnTo>
                <a:lnTo>
                  <a:pt x="196595" y="27431"/>
                </a:lnTo>
                <a:lnTo>
                  <a:pt x="164591" y="1523"/>
                </a:lnTo>
                <a:lnTo>
                  <a:pt x="163067" y="1523"/>
                </a:lnTo>
                <a:lnTo>
                  <a:pt x="163067" y="0"/>
                </a:lnTo>
                <a:lnTo>
                  <a:pt x="147827" y="0"/>
                </a:lnTo>
                <a:lnTo>
                  <a:pt x="117347" y="10667"/>
                </a:lnTo>
                <a:lnTo>
                  <a:pt x="115823" y="10667"/>
                </a:lnTo>
                <a:lnTo>
                  <a:pt x="114299" y="12191"/>
                </a:lnTo>
                <a:lnTo>
                  <a:pt x="114299" y="13715"/>
                </a:lnTo>
                <a:lnTo>
                  <a:pt x="96011" y="50291"/>
                </a:lnTo>
                <a:lnTo>
                  <a:pt x="96011" y="141731"/>
                </a:lnTo>
                <a:lnTo>
                  <a:pt x="108203" y="141731"/>
                </a:lnTo>
                <a:lnTo>
                  <a:pt x="108203" y="56387"/>
                </a:lnTo>
                <a:lnTo>
                  <a:pt x="121919" y="25215"/>
                </a:lnTo>
                <a:lnTo>
                  <a:pt x="121919" y="22859"/>
                </a:lnTo>
                <a:lnTo>
                  <a:pt x="124967" y="18287"/>
                </a:lnTo>
                <a:lnTo>
                  <a:pt x="124967" y="21793"/>
                </a:lnTo>
                <a:lnTo>
                  <a:pt x="149351" y="13258"/>
                </a:lnTo>
                <a:lnTo>
                  <a:pt x="149351" y="12191"/>
                </a:lnTo>
                <a:lnTo>
                  <a:pt x="152399" y="12191"/>
                </a:lnTo>
                <a:lnTo>
                  <a:pt x="152399" y="12627"/>
                </a:lnTo>
                <a:lnTo>
                  <a:pt x="156971" y="13280"/>
                </a:lnTo>
                <a:lnTo>
                  <a:pt x="156971" y="12191"/>
                </a:lnTo>
                <a:lnTo>
                  <a:pt x="160019" y="13715"/>
                </a:lnTo>
                <a:lnTo>
                  <a:pt x="160019" y="14514"/>
                </a:lnTo>
                <a:lnTo>
                  <a:pt x="185927" y="34253"/>
                </a:lnTo>
                <a:lnTo>
                  <a:pt x="185927" y="33527"/>
                </a:lnTo>
                <a:lnTo>
                  <a:pt x="188975" y="36575"/>
                </a:lnTo>
                <a:lnTo>
                  <a:pt x="188975" y="47751"/>
                </a:lnTo>
                <a:lnTo>
                  <a:pt x="190499" y="54863"/>
                </a:lnTo>
                <a:lnTo>
                  <a:pt x="190499" y="102277"/>
                </a:lnTo>
                <a:lnTo>
                  <a:pt x="202691" y="67055"/>
                </a:lnTo>
                <a:lnTo>
                  <a:pt x="202691" y="64007"/>
                </a:lnTo>
                <a:lnTo>
                  <a:pt x="204215" y="53339"/>
                </a:lnTo>
                <a:close/>
              </a:path>
              <a:path w="204470" h="155575">
                <a:moveTo>
                  <a:pt x="108203" y="154577"/>
                </a:moveTo>
                <a:lnTo>
                  <a:pt x="108203" y="147827"/>
                </a:lnTo>
                <a:lnTo>
                  <a:pt x="96011" y="147827"/>
                </a:lnTo>
                <a:lnTo>
                  <a:pt x="96011" y="154685"/>
                </a:lnTo>
                <a:lnTo>
                  <a:pt x="102107" y="155447"/>
                </a:lnTo>
                <a:lnTo>
                  <a:pt x="108203" y="154577"/>
                </a:lnTo>
                <a:close/>
              </a:path>
              <a:path w="204470" h="155575">
                <a:moveTo>
                  <a:pt x="150875" y="128015"/>
                </a:moveTo>
                <a:lnTo>
                  <a:pt x="111251" y="141731"/>
                </a:lnTo>
                <a:lnTo>
                  <a:pt x="112775" y="141731"/>
                </a:lnTo>
                <a:lnTo>
                  <a:pt x="112775" y="153923"/>
                </a:lnTo>
                <a:lnTo>
                  <a:pt x="115823" y="153923"/>
                </a:lnTo>
                <a:lnTo>
                  <a:pt x="149351" y="142318"/>
                </a:lnTo>
                <a:lnTo>
                  <a:pt x="149351" y="129539"/>
                </a:lnTo>
                <a:lnTo>
                  <a:pt x="150875" y="128015"/>
                </a:lnTo>
                <a:close/>
              </a:path>
              <a:path w="204470" h="155575">
                <a:moveTo>
                  <a:pt x="124967" y="18287"/>
                </a:moveTo>
                <a:lnTo>
                  <a:pt x="121919" y="22859"/>
                </a:lnTo>
                <a:lnTo>
                  <a:pt x="123144" y="22431"/>
                </a:lnTo>
                <a:lnTo>
                  <a:pt x="124967" y="18287"/>
                </a:lnTo>
                <a:close/>
              </a:path>
              <a:path w="204470" h="155575">
                <a:moveTo>
                  <a:pt x="123144" y="22431"/>
                </a:moveTo>
                <a:lnTo>
                  <a:pt x="121919" y="22859"/>
                </a:lnTo>
                <a:lnTo>
                  <a:pt x="121919" y="25215"/>
                </a:lnTo>
                <a:lnTo>
                  <a:pt x="123144" y="22431"/>
                </a:lnTo>
                <a:close/>
              </a:path>
              <a:path w="204470" h="155575">
                <a:moveTo>
                  <a:pt x="124967" y="21793"/>
                </a:moveTo>
                <a:lnTo>
                  <a:pt x="124967" y="18287"/>
                </a:lnTo>
                <a:lnTo>
                  <a:pt x="123144" y="22431"/>
                </a:lnTo>
                <a:lnTo>
                  <a:pt x="124967" y="21793"/>
                </a:lnTo>
                <a:close/>
              </a:path>
              <a:path w="204470" h="155575">
                <a:moveTo>
                  <a:pt x="152399" y="12191"/>
                </a:moveTo>
                <a:lnTo>
                  <a:pt x="149351" y="12191"/>
                </a:lnTo>
                <a:lnTo>
                  <a:pt x="151516" y="12501"/>
                </a:lnTo>
                <a:lnTo>
                  <a:pt x="152399" y="12191"/>
                </a:lnTo>
                <a:close/>
              </a:path>
              <a:path w="204470" h="155575">
                <a:moveTo>
                  <a:pt x="151516" y="12501"/>
                </a:moveTo>
                <a:lnTo>
                  <a:pt x="149351" y="12191"/>
                </a:lnTo>
                <a:lnTo>
                  <a:pt x="149351" y="13258"/>
                </a:lnTo>
                <a:lnTo>
                  <a:pt x="151516" y="12501"/>
                </a:lnTo>
                <a:close/>
              </a:path>
              <a:path w="204470" h="155575">
                <a:moveTo>
                  <a:pt x="178307" y="117347"/>
                </a:moveTo>
                <a:lnTo>
                  <a:pt x="178307" y="100583"/>
                </a:lnTo>
                <a:lnTo>
                  <a:pt x="149351" y="129539"/>
                </a:lnTo>
                <a:lnTo>
                  <a:pt x="149351" y="142318"/>
                </a:lnTo>
                <a:lnTo>
                  <a:pt x="155447" y="140207"/>
                </a:lnTo>
                <a:lnTo>
                  <a:pt x="155447" y="138683"/>
                </a:lnTo>
                <a:lnTo>
                  <a:pt x="156971" y="138683"/>
                </a:lnTo>
                <a:lnTo>
                  <a:pt x="178307" y="117347"/>
                </a:lnTo>
                <a:close/>
              </a:path>
              <a:path w="204470" h="155575">
                <a:moveTo>
                  <a:pt x="152399" y="12627"/>
                </a:moveTo>
                <a:lnTo>
                  <a:pt x="152399" y="12191"/>
                </a:lnTo>
                <a:lnTo>
                  <a:pt x="151516" y="12501"/>
                </a:lnTo>
                <a:lnTo>
                  <a:pt x="152399" y="12627"/>
                </a:lnTo>
                <a:close/>
              </a:path>
              <a:path w="204470" h="155575">
                <a:moveTo>
                  <a:pt x="160019" y="13715"/>
                </a:moveTo>
                <a:lnTo>
                  <a:pt x="156971" y="12191"/>
                </a:lnTo>
                <a:lnTo>
                  <a:pt x="158730" y="13531"/>
                </a:lnTo>
                <a:lnTo>
                  <a:pt x="160019" y="13715"/>
                </a:lnTo>
                <a:close/>
              </a:path>
              <a:path w="204470" h="155575">
                <a:moveTo>
                  <a:pt x="158730" y="13531"/>
                </a:moveTo>
                <a:lnTo>
                  <a:pt x="156971" y="12191"/>
                </a:lnTo>
                <a:lnTo>
                  <a:pt x="156971" y="13280"/>
                </a:lnTo>
                <a:lnTo>
                  <a:pt x="158730" y="13531"/>
                </a:lnTo>
                <a:close/>
              </a:path>
              <a:path w="204470" h="155575">
                <a:moveTo>
                  <a:pt x="160019" y="14514"/>
                </a:moveTo>
                <a:lnTo>
                  <a:pt x="160019" y="13715"/>
                </a:lnTo>
                <a:lnTo>
                  <a:pt x="158730" y="13531"/>
                </a:lnTo>
                <a:lnTo>
                  <a:pt x="160019" y="14514"/>
                </a:lnTo>
                <a:close/>
              </a:path>
              <a:path w="204470" h="155575">
                <a:moveTo>
                  <a:pt x="190499" y="102277"/>
                </a:moveTo>
                <a:lnTo>
                  <a:pt x="190499" y="62483"/>
                </a:lnTo>
                <a:lnTo>
                  <a:pt x="176783" y="102107"/>
                </a:lnTo>
                <a:lnTo>
                  <a:pt x="178307" y="100583"/>
                </a:lnTo>
                <a:lnTo>
                  <a:pt x="178307" y="117347"/>
                </a:lnTo>
                <a:lnTo>
                  <a:pt x="187451" y="108203"/>
                </a:lnTo>
                <a:lnTo>
                  <a:pt x="187451" y="106679"/>
                </a:lnTo>
                <a:lnTo>
                  <a:pt x="188975" y="106679"/>
                </a:lnTo>
                <a:lnTo>
                  <a:pt x="190499" y="102277"/>
                </a:lnTo>
                <a:close/>
              </a:path>
              <a:path w="204470" h="155575">
                <a:moveTo>
                  <a:pt x="188975" y="36575"/>
                </a:moveTo>
                <a:lnTo>
                  <a:pt x="185927" y="33527"/>
                </a:lnTo>
                <a:lnTo>
                  <a:pt x="186113" y="34395"/>
                </a:lnTo>
                <a:lnTo>
                  <a:pt x="188975" y="36575"/>
                </a:lnTo>
                <a:close/>
              </a:path>
              <a:path w="204470" h="155575">
                <a:moveTo>
                  <a:pt x="186113" y="34395"/>
                </a:moveTo>
                <a:lnTo>
                  <a:pt x="185927" y="33527"/>
                </a:lnTo>
                <a:lnTo>
                  <a:pt x="185927" y="34253"/>
                </a:lnTo>
                <a:lnTo>
                  <a:pt x="186113" y="34395"/>
                </a:lnTo>
                <a:close/>
              </a:path>
              <a:path w="204470" h="155575">
                <a:moveTo>
                  <a:pt x="188975" y="47751"/>
                </a:moveTo>
                <a:lnTo>
                  <a:pt x="188975" y="36575"/>
                </a:lnTo>
                <a:lnTo>
                  <a:pt x="186113" y="34395"/>
                </a:lnTo>
                <a:lnTo>
                  <a:pt x="188975" y="47751"/>
                </a:lnTo>
                <a:close/>
              </a:path>
            </a:pathLst>
          </a:custGeom>
          <a:solidFill>
            <a:srgbClr val="973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11261" y="5772911"/>
            <a:ext cx="0" cy="1047115"/>
          </a:xfrm>
          <a:custGeom>
            <a:avLst/>
            <a:gdLst/>
            <a:ahLst/>
            <a:cxnLst/>
            <a:rect l="l" t="t" r="r" b="b"/>
            <a:pathLst>
              <a:path h="1047115">
                <a:moveTo>
                  <a:pt x="0" y="0"/>
                </a:moveTo>
                <a:lnTo>
                  <a:pt x="0" y="1046987"/>
                </a:lnTo>
              </a:path>
            </a:pathLst>
          </a:custGeom>
          <a:ln w="13715">
            <a:solidFill>
              <a:srgbClr val="973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456430">
              <a:lnSpc>
                <a:spcPct val="100000"/>
              </a:lnSpc>
            </a:pPr>
            <a:r>
              <a:rPr spc="-5" dirty="0"/>
              <a:t>Facing, chamfering, countering,  </a:t>
            </a:r>
            <a:r>
              <a:rPr dirty="0"/>
              <a:t>reaming, grooving, back</a:t>
            </a:r>
            <a:r>
              <a:rPr spc="-195" dirty="0"/>
              <a:t> </a:t>
            </a:r>
            <a:r>
              <a:rPr spc="-20" dirty="0"/>
              <a:t>chamfering  </a:t>
            </a:r>
            <a:r>
              <a:rPr dirty="0"/>
              <a:t>&amp; </a:t>
            </a:r>
            <a:r>
              <a:rPr spc="-20" dirty="0"/>
              <a:t>total </a:t>
            </a:r>
            <a:r>
              <a:rPr spc="-5" dirty="0"/>
              <a:t>length </a:t>
            </a:r>
            <a:r>
              <a:rPr spc="-10" dirty="0"/>
              <a:t>maintained </a:t>
            </a:r>
            <a:r>
              <a:rPr dirty="0"/>
              <a:t>in single  </a:t>
            </a:r>
            <a:r>
              <a:rPr spc="-5" dirty="0"/>
              <a:t>setup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pc="-25" dirty="0"/>
              <a:t>CRITICALITY:</a:t>
            </a:r>
          </a:p>
          <a:p>
            <a:pPr marL="12700" marR="5048885">
              <a:lnSpc>
                <a:spcPct val="100000"/>
              </a:lnSpc>
            </a:pPr>
            <a:r>
              <a:rPr dirty="0"/>
              <a:t>Angular </a:t>
            </a:r>
            <a:r>
              <a:rPr spc="-20" dirty="0"/>
              <a:t>accuracy </a:t>
            </a:r>
            <a:r>
              <a:rPr dirty="0"/>
              <a:t>in 10</a:t>
            </a:r>
            <a:r>
              <a:rPr spc="-175" dirty="0"/>
              <a:t> </a:t>
            </a:r>
            <a:r>
              <a:rPr spc="-5" dirty="0"/>
              <a:t>minute  </a:t>
            </a:r>
            <a:r>
              <a:rPr dirty="0"/>
              <a:t>Hole </a:t>
            </a:r>
            <a:r>
              <a:rPr spc="-10" dirty="0"/>
              <a:t>accuracy </a:t>
            </a:r>
            <a:r>
              <a:rPr dirty="0"/>
              <a:t>in 15</a:t>
            </a:r>
            <a:r>
              <a:rPr spc="-225" dirty="0"/>
              <a:t> </a:t>
            </a:r>
            <a:r>
              <a:rPr spc="-5" dirty="0"/>
              <a:t>microns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00">
              <a:latin typeface="Times New Roman"/>
              <a:cs typeface="Times New Roman"/>
            </a:endParaRPr>
          </a:p>
          <a:p>
            <a:pPr marL="7138670" marR="5080">
              <a:lnSpc>
                <a:spcPct val="100000"/>
              </a:lnSpc>
              <a:spcBef>
                <a:spcPts val="5"/>
              </a:spcBef>
            </a:pPr>
            <a:r>
              <a:rPr sz="1400" dirty="0"/>
              <a:t>CNC </a:t>
            </a:r>
            <a:r>
              <a:rPr sz="1400" spc="-5" dirty="0"/>
              <a:t>SLIDING  HEAD M/C  TSUGAMI/  </a:t>
            </a:r>
            <a:r>
              <a:rPr sz="1400" spc="-15" dirty="0"/>
              <a:t>HANWA</a:t>
            </a:r>
            <a:r>
              <a:rPr sz="1400" spc="-204" dirty="0"/>
              <a:t> </a:t>
            </a:r>
            <a:r>
              <a:rPr sz="1400" dirty="0"/>
              <a:t>MAKE</a:t>
            </a:r>
            <a:endParaRPr sz="1400"/>
          </a:p>
        </p:txBody>
      </p:sp>
      <p:sp>
        <p:nvSpPr>
          <p:cNvPr id="29" name="object 29"/>
          <p:cNvSpPr txBox="1"/>
          <p:nvPr/>
        </p:nvSpPr>
        <p:spPr>
          <a:xfrm>
            <a:off x="8850880" y="6908937"/>
            <a:ext cx="21462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z="1200" b="0" spc="-5" dirty="0">
                <a:solidFill>
                  <a:srgbClr val="888888"/>
                </a:solidFill>
                <a:latin typeface="Bookman Old Style"/>
                <a:cs typeface="Bookman Old Style"/>
              </a:rPr>
              <a:t>3</a:t>
            </a:r>
            <a:r>
              <a:rPr sz="1200" b="0" dirty="0">
                <a:solidFill>
                  <a:srgbClr val="888888"/>
                </a:solidFill>
                <a:latin typeface="Bookman Old Style"/>
                <a:cs typeface="Bookman Old Style"/>
              </a:rPr>
              <a:t>8</a:t>
            </a:r>
            <a:endParaRPr sz="1200">
              <a:latin typeface="Bookman Old Style"/>
              <a:cs typeface="Bookman Old Style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458200" y="533400"/>
            <a:ext cx="5334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6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26183" y="1019555"/>
            <a:ext cx="5803265" cy="372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0" dirty="0">
                <a:latin typeface="Century Gothic"/>
                <a:cs typeface="Century Gothic"/>
              </a:rPr>
              <a:t>4 </a:t>
            </a:r>
            <a:r>
              <a:rPr b="0" spc="5" dirty="0">
                <a:latin typeface="Century Gothic"/>
                <a:cs typeface="Century Gothic"/>
              </a:rPr>
              <a:t>Axis </a:t>
            </a:r>
            <a:r>
              <a:rPr b="0" spc="-5" dirty="0">
                <a:latin typeface="Century Gothic"/>
                <a:cs typeface="Century Gothic"/>
              </a:rPr>
              <a:t>VMC </a:t>
            </a:r>
            <a:r>
              <a:rPr b="0" dirty="0">
                <a:latin typeface="Century Gothic"/>
                <a:cs typeface="Century Gothic"/>
              </a:rPr>
              <a:t>machines : </a:t>
            </a:r>
            <a:r>
              <a:rPr b="0" spc="-5" dirty="0">
                <a:latin typeface="Century Gothic"/>
                <a:cs typeface="Century Gothic"/>
              </a:rPr>
              <a:t>Japanese</a:t>
            </a:r>
            <a:r>
              <a:rPr b="0" spc="-320" dirty="0">
                <a:latin typeface="Century Gothic"/>
                <a:cs typeface="Century Gothic"/>
              </a:rPr>
              <a:t> </a:t>
            </a:r>
            <a:r>
              <a:rPr b="0" spc="-5" dirty="0">
                <a:latin typeface="Century Gothic"/>
                <a:cs typeface="Century Gothic"/>
              </a:rPr>
              <a:t>Make</a:t>
            </a:r>
          </a:p>
        </p:txBody>
      </p:sp>
      <p:sp>
        <p:nvSpPr>
          <p:cNvPr id="9" name="object 9"/>
          <p:cNvSpPr/>
          <p:nvPr/>
        </p:nvSpPr>
        <p:spPr>
          <a:xfrm>
            <a:off x="990600" y="1828800"/>
            <a:ext cx="1478280" cy="182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2000" y="1828800"/>
            <a:ext cx="2118360" cy="1874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90800" y="1828800"/>
            <a:ext cx="1872995" cy="1924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964169" y="1843023"/>
            <a:ext cx="2056764" cy="155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25" dirty="0">
                <a:solidFill>
                  <a:srgbClr val="0000CC"/>
                </a:solidFill>
                <a:latin typeface="Calibri"/>
                <a:cs typeface="Calibri"/>
              </a:rPr>
              <a:t>CRITICALITY: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Angular </a:t>
            </a:r>
            <a:r>
              <a:rPr sz="2000" b="1" spc="-10" dirty="0">
                <a:solidFill>
                  <a:srgbClr val="0000CC"/>
                </a:solidFill>
                <a:latin typeface="Calibri"/>
                <a:cs typeface="Calibri"/>
              </a:rPr>
              <a:t>accuracy</a:t>
            </a:r>
            <a:r>
              <a:rPr sz="2000" b="1" spc="-229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in  5</a:t>
            </a:r>
            <a:r>
              <a:rPr sz="2000" b="1" spc="-19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00CC"/>
                </a:solidFill>
                <a:latin typeface="Calibri"/>
                <a:cs typeface="Calibri"/>
              </a:rPr>
              <a:t>minutes</a:t>
            </a:r>
            <a:endParaRPr sz="2000">
              <a:latin typeface="Calibri"/>
              <a:cs typeface="Calibri"/>
            </a:endParaRPr>
          </a:p>
          <a:p>
            <a:pPr marL="12700" marR="27305">
              <a:lnSpc>
                <a:spcPct val="100000"/>
              </a:lnSpc>
            </a:pP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Hole </a:t>
            </a:r>
            <a:r>
              <a:rPr sz="2000" b="1" spc="-10" dirty="0">
                <a:solidFill>
                  <a:srgbClr val="0000CC"/>
                </a:solidFill>
                <a:latin typeface="Calibri"/>
                <a:cs typeface="Calibri"/>
              </a:rPr>
              <a:t>accuracy </a:t>
            </a: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in</a:t>
            </a:r>
            <a:r>
              <a:rPr sz="2000" b="1" spc="-21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15  </a:t>
            </a:r>
            <a:r>
              <a:rPr sz="2000" b="1" spc="-5" dirty="0">
                <a:solidFill>
                  <a:srgbClr val="0000CC"/>
                </a:solidFill>
                <a:latin typeface="Calibri"/>
                <a:cs typeface="Calibri"/>
              </a:rPr>
              <a:t>microns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14400" y="3810000"/>
            <a:ext cx="4777739" cy="2819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34683" y="6830567"/>
            <a:ext cx="2738755" cy="0"/>
          </a:xfrm>
          <a:custGeom>
            <a:avLst/>
            <a:gdLst/>
            <a:ahLst/>
            <a:cxnLst/>
            <a:rect l="l" t="t" r="r" b="b"/>
            <a:pathLst>
              <a:path w="2738754">
                <a:moveTo>
                  <a:pt x="0" y="0"/>
                </a:moveTo>
                <a:lnTo>
                  <a:pt x="2738627" y="0"/>
                </a:lnTo>
              </a:path>
            </a:pathLst>
          </a:custGeom>
          <a:ln w="3175">
            <a:solidFill>
              <a:srgbClr val="66FA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08775" y="6827519"/>
            <a:ext cx="2790825" cy="0"/>
          </a:xfrm>
          <a:custGeom>
            <a:avLst/>
            <a:gdLst/>
            <a:ahLst/>
            <a:cxnLst/>
            <a:rect l="l" t="t" r="r" b="b"/>
            <a:pathLst>
              <a:path w="2790825">
                <a:moveTo>
                  <a:pt x="0" y="0"/>
                </a:moveTo>
                <a:lnTo>
                  <a:pt x="2790443" y="0"/>
                </a:lnTo>
              </a:path>
            </a:pathLst>
          </a:custGeom>
          <a:ln w="3175">
            <a:solidFill>
              <a:srgbClr val="66FA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84391" y="6824471"/>
            <a:ext cx="2839720" cy="0"/>
          </a:xfrm>
          <a:custGeom>
            <a:avLst/>
            <a:gdLst/>
            <a:ahLst/>
            <a:cxnLst/>
            <a:rect l="l" t="t" r="r" b="b"/>
            <a:pathLst>
              <a:path w="2839720">
                <a:moveTo>
                  <a:pt x="0" y="0"/>
                </a:moveTo>
                <a:lnTo>
                  <a:pt x="2839211" y="0"/>
                </a:lnTo>
              </a:path>
            </a:pathLst>
          </a:custGeom>
          <a:ln w="3175">
            <a:solidFill>
              <a:srgbClr val="66FA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98235" y="5929883"/>
            <a:ext cx="3810000" cy="893444"/>
          </a:xfrm>
          <a:custGeom>
            <a:avLst/>
            <a:gdLst/>
            <a:ahLst/>
            <a:cxnLst/>
            <a:rect l="l" t="t" r="r" b="b"/>
            <a:pathLst>
              <a:path w="3810000" h="893445">
                <a:moveTo>
                  <a:pt x="1523" y="457199"/>
                </a:moveTo>
                <a:lnTo>
                  <a:pt x="1523" y="435863"/>
                </a:lnTo>
                <a:lnTo>
                  <a:pt x="0" y="445007"/>
                </a:lnTo>
                <a:lnTo>
                  <a:pt x="1523" y="457199"/>
                </a:lnTo>
                <a:close/>
              </a:path>
              <a:path w="3810000" h="893445">
                <a:moveTo>
                  <a:pt x="3809999" y="475487"/>
                </a:moveTo>
                <a:lnTo>
                  <a:pt x="3809999" y="417575"/>
                </a:lnTo>
                <a:lnTo>
                  <a:pt x="3806951" y="399287"/>
                </a:lnTo>
                <a:lnTo>
                  <a:pt x="3805427" y="387095"/>
                </a:lnTo>
                <a:lnTo>
                  <a:pt x="3794759" y="341375"/>
                </a:lnTo>
                <a:lnTo>
                  <a:pt x="3781043" y="304799"/>
                </a:lnTo>
                <a:lnTo>
                  <a:pt x="3764279" y="271271"/>
                </a:lnTo>
                <a:lnTo>
                  <a:pt x="3758183" y="262127"/>
                </a:lnTo>
                <a:lnTo>
                  <a:pt x="3753611" y="252983"/>
                </a:lnTo>
                <a:lnTo>
                  <a:pt x="3749039" y="246887"/>
                </a:lnTo>
                <a:lnTo>
                  <a:pt x="3736847" y="228599"/>
                </a:lnTo>
                <a:lnTo>
                  <a:pt x="3730751" y="222503"/>
                </a:lnTo>
                <a:lnTo>
                  <a:pt x="3718559" y="204215"/>
                </a:lnTo>
                <a:lnTo>
                  <a:pt x="3712463" y="198119"/>
                </a:lnTo>
                <a:lnTo>
                  <a:pt x="3704843" y="188975"/>
                </a:lnTo>
                <a:lnTo>
                  <a:pt x="3698747" y="182879"/>
                </a:lnTo>
                <a:lnTo>
                  <a:pt x="3691127" y="173735"/>
                </a:lnTo>
                <a:lnTo>
                  <a:pt x="3675887" y="161543"/>
                </a:lnTo>
                <a:lnTo>
                  <a:pt x="3668267" y="152399"/>
                </a:lnTo>
                <a:lnTo>
                  <a:pt x="3660647" y="146303"/>
                </a:lnTo>
                <a:lnTo>
                  <a:pt x="3651503" y="140207"/>
                </a:lnTo>
                <a:lnTo>
                  <a:pt x="3643883" y="134111"/>
                </a:lnTo>
                <a:lnTo>
                  <a:pt x="3634739" y="124967"/>
                </a:lnTo>
                <a:lnTo>
                  <a:pt x="3599687" y="100583"/>
                </a:lnTo>
                <a:lnTo>
                  <a:pt x="3570731" y="85343"/>
                </a:lnTo>
                <a:lnTo>
                  <a:pt x="3552443" y="73151"/>
                </a:lnTo>
                <a:lnTo>
                  <a:pt x="3541775" y="67055"/>
                </a:lnTo>
                <a:lnTo>
                  <a:pt x="3531107" y="64007"/>
                </a:lnTo>
                <a:lnTo>
                  <a:pt x="3511295" y="51815"/>
                </a:lnTo>
                <a:lnTo>
                  <a:pt x="3489959" y="45719"/>
                </a:lnTo>
                <a:lnTo>
                  <a:pt x="3477767" y="39623"/>
                </a:lnTo>
                <a:lnTo>
                  <a:pt x="3467099" y="36575"/>
                </a:lnTo>
                <a:lnTo>
                  <a:pt x="3456431" y="30479"/>
                </a:lnTo>
                <a:lnTo>
                  <a:pt x="3361943" y="6095"/>
                </a:lnTo>
                <a:lnTo>
                  <a:pt x="3337559" y="0"/>
                </a:lnTo>
                <a:lnTo>
                  <a:pt x="472439" y="0"/>
                </a:lnTo>
                <a:lnTo>
                  <a:pt x="448055" y="6095"/>
                </a:lnTo>
                <a:lnTo>
                  <a:pt x="355091" y="30479"/>
                </a:lnTo>
                <a:lnTo>
                  <a:pt x="344423" y="36575"/>
                </a:lnTo>
                <a:lnTo>
                  <a:pt x="333755" y="39623"/>
                </a:lnTo>
                <a:lnTo>
                  <a:pt x="321563" y="45719"/>
                </a:lnTo>
                <a:lnTo>
                  <a:pt x="300227" y="51815"/>
                </a:lnTo>
                <a:lnTo>
                  <a:pt x="280415" y="64007"/>
                </a:lnTo>
                <a:lnTo>
                  <a:pt x="269747" y="67055"/>
                </a:lnTo>
                <a:lnTo>
                  <a:pt x="259079" y="73151"/>
                </a:lnTo>
                <a:lnTo>
                  <a:pt x="239267" y="85343"/>
                </a:lnTo>
                <a:lnTo>
                  <a:pt x="230123" y="88391"/>
                </a:lnTo>
                <a:lnTo>
                  <a:pt x="193547" y="112775"/>
                </a:lnTo>
                <a:lnTo>
                  <a:pt x="167639" y="134111"/>
                </a:lnTo>
                <a:lnTo>
                  <a:pt x="158495" y="140207"/>
                </a:lnTo>
                <a:lnTo>
                  <a:pt x="143255" y="152399"/>
                </a:lnTo>
                <a:lnTo>
                  <a:pt x="135635" y="161543"/>
                </a:lnTo>
                <a:lnTo>
                  <a:pt x="120395" y="173735"/>
                </a:lnTo>
                <a:lnTo>
                  <a:pt x="112775" y="182879"/>
                </a:lnTo>
                <a:lnTo>
                  <a:pt x="106679" y="188975"/>
                </a:lnTo>
                <a:lnTo>
                  <a:pt x="99059" y="198119"/>
                </a:lnTo>
                <a:lnTo>
                  <a:pt x="92963" y="204215"/>
                </a:lnTo>
                <a:lnTo>
                  <a:pt x="80771" y="222503"/>
                </a:lnTo>
                <a:lnTo>
                  <a:pt x="74675" y="228599"/>
                </a:lnTo>
                <a:lnTo>
                  <a:pt x="62483" y="246887"/>
                </a:lnTo>
                <a:lnTo>
                  <a:pt x="57911" y="252983"/>
                </a:lnTo>
                <a:lnTo>
                  <a:pt x="51815" y="262127"/>
                </a:lnTo>
                <a:lnTo>
                  <a:pt x="42671" y="280415"/>
                </a:lnTo>
                <a:lnTo>
                  <a:pt x="38099" y="286511"/>
                </a:lnTo>
                <a:lnTo>
                  <a:pt x="22859" y="323087"/>
                </a:lnTo>
                <a:lnTo>
                  <a:pt x="12191" y="359663"/>
                </a:lnTo>
                <a:lnTo>
                  <a:pt x="4571" y="399287"/>
                </a:lnTo>
                <a:lnTo>
                  <a:pt x="1523" y="417575"/>
                </a:lnTo>
                <a:lnTo>
                  <a:pt x="1523" y="475487"/>
                </a:lnTo>
                <a:lnTo>
                  <a:pt x="4571" y="493775"/>
                </a:lnTo>
                <a:lnTo>
                  <a:pt x="6095" y="505967"/>
                </a:lnTo>
                <a:lnTo>
                  <a:pt x="16763" y="551687"/>
                </a:lnTo>
                <a:lnTo>
                  <a:pt x="30479" y="588263"/>
                </a:lnTo>
                <a:lnTo>
                  <a:pt x="51815" y="630935"/>
                </a:lnTo>
                <a:lnTo>
                  <a:pt x="62483" y="646175"/>
                </a:lnTo>
                <a:lnTo>
                  <a:pt x="74675" y="664463"/>
                </a:lnTo>
                <a:lnTo>
                  <a:pt x="80771" y="670559"/>
                </a:lnTo>
                <a:lnTo>
                  <a:pt x="92963" y="688847"/>
                </a:lnTo>
                <a:lnTo>
                  <a:pt x="99059" y="694943"/>
                </a:lnTo>
                <a:lnTo>
                  <a:pt x="106679" y="704087"/>
                </a:lnTo>
                <a:lnTo>
                  <a:pt x="112775" y="710183"/>
                </a:lnTo>
                <a:lnTo>
                  <a:pt x="120395" y="719327"/>
                </a:lnTo>
                <a:lnTo>
                  <a:pt x="135635" y="731519"/>
                </a:lnTo>
                <a:lnTo>
                  <a:pt x="143255" y="740663"/>
                </a:lnTo>
                <a:lnTo>
                  <a:pt x="158495" y="752855"/>
                </a:lnTo>
                <a:lnTo>
                  <a:pt x="167639" y="758951"/>
                </a:lnTo>
                <a:lnTo>
                  <a:pt x="175259" y="768095"/>
                </a:lnTo>
                <a:lnTo>
                  <a:pt x="211835" y="792479"/>
                </a:lnTo>
                <a:lnTo>
                  <a:pt x="239267" y="807719"/>
                </a:lnTo>
                <a:lnTo>
                  <a:pt x="249935" y="813815"/>
                </a:lnTo>
                <a:lnTo>
                  <a:pt x="269747" y="826007"/>
                </a:lnTo>
                <a:lnTo>
                  <a:pt x="280415" y="829055"/>
                </a:lnTo>
                <a:lnTo>
                  <a:pt x="300227" y="841247"/>
                </a:lnTo>
                <a:lnTo>
                  <a:pt x="321563" y="847343"/>
                </a:lnTo>
                <a:lnTo>
                  <a:pt x="333755" y="853439"/>
                </a:lnTo>
                <a:lnTo>
                  <a:pt x="344423" y="856487"/>
                </a:lnTo>
                <a:lnTo>
                  <a:pt x="355091" y="862583"/>
                </a:lnTo>
                <a:lnTo>
                  <a:pt x="377951" y="868679"/>
                </a:lnTo>
                <a:lnTo>
                  <a:pt x="472439" y="893063"/>
                </a:lnTo>
                <a:lnTo>
                  <a:pt x="3337559" y="893063"/>
                </a:lnTo>
                <a:lnTo>
                  <a:pt x="3433571" y="868679"/>
                </a:lnTo>
                <a:lnTo>
                  <a:pt x="3456431" y="862583"/>
                </a:lnTo>
                <a:lnTo>
                  <a:pt x="3467099" y="856487"/>
                </a:lnTo>
                <a:lnTo>
                  <a:pt x="3477767" y="853439"/>
                </a:lnTo>
                <a:lnTo>
                  <a:pt x="3489959" y="847343"/>
                </a:lnTo>
                <a:lnTo>
                  <a:pt x="3511295" y="841247"/>
                </a:lnTo>
                <a:lnTo>
                  <a:pt x="3531107" y="829055"/>
                </a:lnTo>
                <a:lnTo>
                  <a:pt x="3541775" y="826007"/>
                </a:lnTo>
                <a:lnTo>
                  <a:pt x="3561587" y="813815"/>
                </a:lnTo>
                <a:lnTo>
                  <a:pt x="3570731" y="807719"/>
                </a:lnTo>
                <a:lnTo>
                  <a:pt x="3581399" y="804671"/>
                </a:lnTo>
                <a:lnTo>
                  <a:pt x="3617975" y="780287"/>
                </a:lnTo>
                <a:lnTo>
                  <a:pt x="3643883" y="758951"/>
                </a:lnTo>
                <a:lnTo>
                  <a:pt x="3651503" y="752855"/>
                </a:lnTo>
                <a:lnTo>
                  <a:pt x="3660647" y="746759"/>
                </a:lnTo>
                <a:lnTo>
                  <a:pt x="3668267" y="740663"/>
                </a:lnTo>
                <a:lnTo>
                  <a:pt x="3675887" y="731519"/>
                </a:lnTo>
                <a:lnTo>
                  <a:pt x="3691127" y="719327"/>
                </a:lnTo>
                <a:lnTo>
                  <a:pt x="3698747" y="710183"/>
                </a:lnTo>
                <a:lnTo>
                  <a:pt x="3704843" y="704087"/>
                </a:lnTo>
                <a:lnTo>
                  <a:pt x="3712463" y="694943"/>
                </a:lnTo>
                <a:lnTo>
                  <a:pt x="3718559" y="688847"/>
                </a:lnTo>
                <a:lnTo>
                  <a:pt x="3730751" y="670559"/>
                </a:lnTo>
                <a:lnTo>
                  <a:pt x="3736847" y="664463"/>
                </a:lnTo>
                <a:lnTo>
                  <a:pt x="3749039" y="646175"/>
                </a:lnTo>
                <a:lnTo>
                  <a:pt x="3753611" y="640079"/>
                </a:lnTo>
                <a:lnTo>
                  <a:pt x="3758183" y="630935"/>
                </a:lnTo>
                <a:lnTo>
                  <a:pt x="3764279" y="621791"/>
                </a:lnTo>
                <a:lnTo>
                  <a:pt x="3768851" y="612647"/>
                </a:lnTo>
                <a:lnTo>
                  <a:pt x="3773423" y="606551"/>
                </a:lnTo>
                <a:lnTo>
                  <a:pt x="3788663" y="569975"/>
                </a:lnTo>
                <a:lnTo>
                  <a:pt x="3799331" y="533399"/>
                </a:lnTo>
                <a:lnTo>
                  <a:pt x="3806951" y="493775"/>
                </a:lnTo>
                <a:lnTo>
                  <a:pt x="3809999" y="475487"/>
                </a:lnTo>
                <a:close/>
              </a:path>
            </a:pathLst>
          </a:custGeom>
          <a:solidFill>
            <a:srgbClr val="66FA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84391" y="5928359"/>
            <a:ext cx="2839720" cy="0"/>
          </a:xfrm>
          <a:custGeom>
            <a:avLst/>
            <a:gdLst/>
            <a:ahLst/>
            <a:cxnLst/>
            <a:rect l="l" t="t" r="r" b="b"/>
            <a:pathLst>
              <a:path w="2839720">
                <a:moveTo>
                  <a:pt x="0" y="0"/>
                </a:moveTo>
                <a:lnTo>
                  <a:pt x="2839211" y="0"/>
                </a:lnTo>
              </a:path>
            </a:pathLst>
          </a:custGeom>
          <a:ln w="3175">
            <a:solidFill>
              <a:srgbClr val="66FA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08775" y="5925311"/>
            <a:ext cx="2790825" cy="0"/>
          </a:xfrm>
          <a:custGeom>
            <a:avLst/>
            <a:gdLst/>
            <a:ahLst/>
            <a:cxnLst/>
            <a:rect l="l" t="t" r="r" b="b"/>
            <a:pathLst>
              <a:path w="2790825">
                <a:moveTo>
                  <a:pt x="0" y="0"/>
                </a:moveTo>
                <a:lnTo>
                  <a:pt x="2790443" y="0"/>
                </a:lnTo>
              </a:path>
            </a:pathLst>
          </a:custGeom>
          <a:ln w="3175">
            <a:solidFill>
              <a:srgbClr val="66FA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34683" y="5922263"/>
            <a:ext cx="2738755" cy="0"/>
          </a:xfrm>
          <a:custGeom>
            <a:avLst/>
            <a:gdLst/>
            <a:ahLst/>
            <a:cxnLst/>
            <a:rect l="l" t="t" r="r" b="b"/>
            <a:pathLst>
              <a:path w="2738754">
                <a:moveTo>
                  <a:pt x="0" y="0"/>
                </a:moveTo>
                <a:lnTo>
                  <a:pt x="2738627" y="0"/>
                </a:lnTo>
              </a:path>
            </a:pathLst>
          </a:custGeom>
          <a:ln w="3175">
            <a:solidFill>
              <a:srgbClr val="66FA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98691" y="5919215"/>
            <a:ext cx="2611120" cy="0"/>
          </a:xfrm>
          <a:custGeom>
            <a:avLst/>
            <a:gdLst/>
            <a:ahLst/>
            <a:cxnLst/>
            <a:rect l="l" t="t" r="r" b="b"/>
            <a:pathLst>
              <a:path w="2611120">
                <a:moveTo>
                  <a:pt x="0" y="0"/>
                </a:moveTo>
                <a:lnTo>
                  <a:pt x="2610611" y="0"/>
                </a:lnTo>
              </a:path>
            </a:pathLst>
          </a:custGeom>
          <a:ln w="3175">
            <a:solidFill>
              <a:srgbClr val="66FA1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92139" y="5911595"/>
            <a:ext cx="3823970" cy="927100"/>
          </a:xfrm>
          <a:custGeom>
            <a:avLst/>
            <a:gdLst/>
            <a:ahLst/>
            <a:cxnLst/>
            <a:rect l="l" t="t" r="r" b="b"/>
            <a:pathLst>
              <a:path w="3823970" h="927100">
                <a:moveTo>
                  <a:pt x="3823715" y="473963"/>
                </a:moveTo>
                <a:lnTo>
                  <a:pt x="3823715" y="463295"/>
                </a:lnTo>
                <a:lnTo>
                  <a:pt x="3822191" y="443483"/>
                </a:lnTo>
                <a:lnTo>
                  <a:pt x="3817619" y="403859"/>
                </a:lnTo>
                <a:lnTo>
                  <a:pt x="3809999" y="365759"/>
                </a:lnTo>
                <a:lnTo>
                  <a:pt x="3796283" y="329183"/>
                </a:lnTo>
                <a:lnTo>
                  <a:pt x="3779519" y="292607"/>
                </a:lnTo>
                <a:lnTo>
                  <a:pt x="3759707" y="259079"/>
                </a:lnTo>
                <a:lnTo>
                  <a:pt x="3735323" y="225551"/>
                </a:lnTo>
                <a:lnTo>
                  <a:pt x="3709415" y="195071"/>
                </a:lnTo>
                <a:lnTo>
                  <a:pt x="3678935" y="166115"/>
                </a:lnTo>
                <a:lnTo>
                  <a:pt x="3645407" y="138683"/>
                </a:lnTo>
                <a:lnTo>
                  <a:pt x="3608831" y="112775"/>
                </a:lnTo>
                <a:lnTo>
                  <a:pt x="3570731" y="89915"/>
                </a:lnTo>
                <a:lnTo>
                  <a:pt x="3529583" y="70103"/>
                </a:lnTo>
                <a:lnTo>
                  <a:pt x="3486911" y="51815"/>
                </a:lnTo>
                <a:lnTo>
                  <a:pt x="3441191" y="35051"/>
                </a:lnTo>
                <a:lnTo>
                  <a:pt x="3393947" y="22859"/>
                </a:lnTo>
                <a:lnTo>
                  <a:pt x="3345179" y="12191"/>
                </a:lnTo>
                <a:lnTo>
                  <a:pt x="3294887" y="4571"/>
                </a:lnTo>
                <a:lnTo>
                  <a:pt x="3256787" y="1523"/>
                </a:lnTo>
                <a:lnTo>
                  <a:pt x="3217163" y="0"/>
                </a:lnTo>
                <a:lnTo>
                  <a:pt x="592835" y="0"/>
                </a:lnTo>
                <a:lnTo>
                  <a:pt x="554735" y="3047"/>
                </a:lnTo>
                <a:lnTo>
                  <a:pt x="515111" y="6095"/>
                </a:lnTo>
                <a:lnTo>
                  <a:pt x="464819" y="15239"/>
                </a:lnTo>
                <a:lnTo>
                  <a:pt x="417575" y="25907"/>
                </a:lnTo>
                <a:lnTo>
                  <a:pt x="370331" y="39623"/>
                </a:lnTo>
                <a:lnTo>
                  <a:pt x="326135" y="56387"/>
                </a:lnTo>
                <a:lnTo>
                  <a:pt x="283463" y="74675"/>
                </a:lnTo>
                <a:lnTo>
                  <a:pt x="242315" y="96011"/>
                </a:lnTo>
                <a:lnTo>
                  <a:pt x="204215" y="120395"/>
                </a:lnTo>
                <a:lnTo>
                  <a:pt x="169163" y="144779"/>
                </a:lnTo>
                <a:lnTo>
                  <a:pt x="137159" y="173735"/>
                </a:lnTo>
                <a:lnTo>
                  <a:pt x="108203" y="202691"/>
                </a:lnTo>
                <a:lnTo>
                  <a:pt x="80771" y="234695"/>
                </a:lnTo>
                <a:lnTo>
                  <a:pt x="57911" y="268223"/>
                </a:lnTo>
                <a:lnTo>
                  <a:pt x="38099" y="303275"/>
                </a:lnTo>
                <a:lnTo>
                  <a:pt x="22859" y="338327"/>
                </a:lnTo>
                <a:lnTo>
                  <a:pt x="12191" y="376427"/>
                </a:lnTo>
                <a:lnTo>
                  <a:pt x="4571" y="414527"/>
                </a:lnTo>
                <a:lnTo>
                  <a:pt x="0" y="454151"/>
                </a:lnTo>
                <a:lnTo>
                  <a:pt x="0" y="464819"/>
                </a:lnTo>
                <a:lnTo>
                  <a:pt x="3047" y="504443"/>
                </a:lnTo>
                <a:lnTo>
                  <a:pt x="9143" y="542543"/>
                </a:lnTo>
                <a:lnTo>
                  <a:pt x="13715" y="558872"/>
                </a:lnTo>
                <a:lnTo>
                  <a:pt x="13715" y="454151"/>
                </a:lnTo>
                <a:lnTo>
                  <a:pt x="16763" y="416051"/>
                </a:lnTo>
                <a:lnTo>
                  <a:pt x="24383" y="377951"/>
                </a:lnTo>
                <a:lnTo>
                  <a:pt x="50291" y="307847"/>
                </a:lnTo>
                <a:lnTo>
                  <a:pt x="68579" y="274319"/>
                </a:lnTo>
                <a:lnTo>
                  <a:pt x="91439" y="242315"/>
                </a:lnTo>
                <a:lnTo>
                  <a:pt x="117347" y="211835"/>
                </a:lnTo>
                <a:lnTo>
                  <a:pt x="146303" y="182879"/>
                </a:lnTo>
                <a:lnTo>
                  <a:pt x="178307" y="155447"/>
                </a:lnTo>
                <a:lnTo>
                  <a:pt x="211835" y="129539"/>
                </a:lnTo>
                <a:lnTo>
                  <a:pt x="249935" y="106679"/>
                </a:lnTo>
                <a:lnTo>
                  <a:pt x="289559" y="85343"/>
                </a:lnTo>
                <a:lnTo>
                  <a:pt x="330707" y="67055"/>
                </a:lnTo>
                <a:lnTo>
                  <a:pt x="374903" y="51815"/>
                </a:lnTo>
                <a:lnTo>
                  <a:pt x="420623" y="38099"/>
                </a:lnTo>
                <a:lnTo>
                  <a:pt x="467867" y="27431"/>
                </a:lnTo>
                <a:lnTo>
                  <a:pt x="518159" y="19811"/>
                </a:lnTo>
                <a:lnTo>
                  <a:pt x="594359" y="13715"/>
                </a:lnTo>
                <a:lnTo>
                  <a:pt x="620267" y="12191"/>
                </a:lnTo>
                <a:lnTo>
                  <a:pt x="3203447" y="12191"/>
                </a:lnTo>
                <a:lnTo>
                  <a:pt x="3217163" y="13715"/>
                </a:lnTo>
                <a:lnTo>
                  <a:pt x="3255263" y="15239"/>
                </a:lnTo>
                <a:lnTo>
                  <a:pt x="3293363" y="18287"/>
                </a:lnTo>
                <a:lnTo>
                  <a:pt x="3343655" y="24383"/>
                </a:lnTo>
                <a:lnTo>
                  <a:pt x="3390899" y="35051"/>
                </a:lnTo>
                <a:lnTo>
                  <a:pt x="3438143" y="47243"/>
                </a:lnTo>
                <a:lnTo>
                  <a:pt x="3482339" y="62483"/>
                </a:lnTo>
                <a:lnTo>
                  <a:pt x="3525011" y="80771"/>
                </a:lnTo>
                <a:lnTo>
                  <a:pt x="3564635" y="102107"/>
                </a:lnTo>
                <a:lnTo>
                  <a:pt x="3602735" y="123443"/>
                </a:lnTo>
                <a:lnTo>
                  <a:pt x="3637787" y="149351"/>
                </a:lnTo>
                <a:lnTo>
                  <a:pt x="3669791" y="175259"/>
                </a:lnTo>
                <a:lnTo>
                  <a:pt x="3700271" y="204215"/>
                </a:lnTo>
                <a:lnTo>
                  <a:pt x="3726179" y="234695"/>
                </a:lnTo>
                <a:lnTo>
                  <a:pt x="3749039" y="266699"/>
                </a:lnTo>
                <a:lnTo>
                  <a:pt x="3768851" y="300227"/>
                </a:lnTo>
                <a:lnTo>
                  <a:pt x="3797807" y="370331"/>
                </a:lnTo>
                <a:lnTo>
                  <a:pt x="3809999" y="445007"/>
                </a:lnTo>
                <a:lnTo>
                  <a:pt x="3809999" y="556913"/>
                </a:lnTo>
                <a:lnTo>
                  <a:pt x="3811523" y="551687"/>
                </a:lnTo>
                <a:lnTo>
                  <a:pt x="3819143" y="513587"/>
                </a:lnTo>
                <a:lnTo>
                  <a:pt x="3823715" y="473963"/>
                </a:lnTo>
                <a:close/>
              </a:path>
              <a:path w="3823970" h="927100">
                <a:moveTo>
                  <a:pt x="3809999" y="556913"/>
                </a:moveTo>
                <a:lnTo>
                  <a:pt x="3809999" y="473963"/>
                </a:lnTo>
                <a:lnTo>
                  <a:pt x="3806951" y="512063"/>
                </a:lnTo>
                <a:lnTo>
                  <a:pt x="3799331" y="548639"/>
                </a:lnTo>
                <a:lnTo>
                  <a:pt x="3773423" y="620267"/>
                </a:lnTo>
                <a:lnTo>
                  <a:pt x="3753611" y="653795"/>
                </a:lnTo>
                <a:lnTo>
                  <a:pt x="3732275" y="685799"/>
                </a:lnTo>
                <a:lnTo>
                  <a:pt x="3706367" y="716279"/>
                </a:lnTo>
                <a:lnTo>
                  <a:pt x="3677411" y="745235"/>
                </a:lnTo>
                <a:lnTo>
                  <a:pt x="3645407" y="772667"/>
                </a:lnTo>
                <a:lnTo>
                  <a:pt x="3611879" y="797051"/>
                </a:lnTo>
                <a:lnTo>
                  <a:pt x="3573779" y="821435"/>
                </a:lnTo>
                <a:lnTo>
                  <a:pt x="3534155" y="841247"/>
                </a:lnTo>
                <a:lnTo>
                  <a:pt x="3493007" y="859535"/>
                </a:lnTo>
                <a:lnTo>
                  <a:pt x="3448811" y="876299"/>
                </a:lnTo>
                <a:lnTo>
                  <a:pt x="3403091" y="890015"/>
                </a:lnTo>
                <a:lnTo>
                  <a:pt x="3355847" y="900683"/>
                </a:lnTo>
                <a:lnTo>
                  <a:pt x="3305555" y="908303"/>
                </a:lnTo>
                <a:lnTo>
                  <a:pt x="3229355" y="914399"/>
                </a:lnTo>
                <a:lnTo>
                  <a:pt x="580643" y="914399"/>
                </a:lnTo>
                <a:lnTo>
                  <a:pt x="542543" y="911351"/>
                </a:lnTo>
                <a:lnTo>
                  <a:pt x="504443" y="906779"/>
                </a:lnTo>
                <a:lnTo>
                  <a:pt x="455675" y="897635"/>
                </a:lnTo>
                <a:lnTo>
                  <a:pt x="408431" y="886967"/>
                </a:lnTo>
                <a:lnTo>
                  <a:pt x="362711" y="871727"/>
                </a:lnTo>
                <a:lnTo>
                  <a:pt x="320039" y="854963"/>
                </a:lnTo>
                <a:lnTo>
                  <a:pt x="278891" y="836675"/>
                </a:lnTo>
                <a:lnTo>
                  <a:pt x="239267" y="815339"/>
                </a:lnTo>
                <a:lnTo>
                  <a:pt x="202691" y="790955"/>
                </a:lnTo>
                <a:lnTo>
                  <a:pt x="169163" y="765047"/>
                </a:lnTo>
                <a:lnTo>
                  <a:pt x="138683" y="737615"/>
                </a:lnTo>
                <a:lnTo>
                  <a:pt x="109727" y="708659"/>
                </a:lnTo>
                <a:lnTo>
                  <a:pt x="85343" y="676655"/>
                </a:lnTo>
                <a:lnTo>
                  <a:pt x="64007" y="644651"/>
                </a:lnTo>
                <a:lnTo>
                  <a:pt x="45719" y="611123"/>
                </a:lnTo>
                <a:lnTo>
                  <a:pt x="21335" y="539495"/>
                </a:lnTo>
                <a:lnTo>
                  <a:pt x="15239" y="501395"/>
                </a:lnTo>
                <a:lnTo>
                  <a:pt x="13715" y="463295"/>
                </a:lnTo>
                <a:lnTo>
                  <a:pt x="13715" y="558872"/>
                </a:lnTo>
                <a:lnTo>
                  <a:pt x="35051" y="617219"/>
                </a:lnTo>
                <a:lnTo>
                  <a:pt x="53339" y="652271"/>
                </a:lnTo>
                <a:lnTo>
                  <a:pt x="76199" y="685799"/>
                </a:lnTo>
                <a:lnTo>
                  <a:pt x="100583" y="717803"/>
                </a:lnTo>
                <a:lnTo>
                  <a:pt x="129539" y="746759"/>
                </a:lnTo>
                <a:lnTo>
                  <a:pt x="161543" y="775715"/>
                </a:lnTo>
                <a:lnTo>
                  <a:pt x="196595" y="801623"/>
                </a:lnTo>
                <a:lnTo>
                  <a:pt x="233171" y="826007"/>
                </a:lnTo>
                <a:lnTo>
                  <a:pt x="272795" y="847343"/>
                </a:lnTo>
                <a:lnTo>
                  <a:pt x="315467" y="867155"/>
                </a:lnTo>
                <a:lnTo>
                  <a:pt x="359663" y="883919"/>
                </a:lnTo>
                <a:lnTo>
                  <a:pt x="405383" y="899159"/>
                </a:lnTo>
                <a:lnTo>
                  <a:pt x="454151" y="909827"/>
                </a:lnTo>
                <a:lnTo>
                  <a:pt x="502919" y="918971"/>
                </a:lnTo>
                <a:lnTo>
                  <a:pt x="541019" y="923543"/>
                </a:lnTo>
                <a:lnTo>
                  <a:pt x="580643" y="926591"/>
                </a:lnTo>
                <a:lnTo>
                  <a:pt x="3230879" y="926591"/>
                </a:lnTo>
                <a:lnTo>
                  <a:pt x="3268979" y="925067"/>
                </a:lnTo>
                <a:lnTo>
                  <a:pt x="3308603" y="920495"/>
                </a:lnTo>
                <a:lnTo>
                  <a:pt x="3357371" y="912875"/>
                </a:lnTo>
                <a:lnTo>
                  <a:pt x="3406139" y="902207"/>
                </a:lnTo>
                <a:lnTo>
                  <a:pt x="3453383" y="888491"/>
                </a:lnTo>
                <a:lnTo>
                  <a:pt x="3497579" y="871727"/>
                </a:lnTo>
                <a:lnTo>
                  <a:pt x="3540251" y="853439"/>
                </a:lnTo>
                <a:lnTo>
                  <a:pt x="3581399" y="832103"/>
                </a:lnTo>
                <a:lnTo>
                  <a:pt x="3619499" y="807719"/>
                </a:lnTo>
                <a:lnTo>
                  <a:pt x="3654551" y="781811"/>
                </a:lnTo>
                <a:lnTo>
                  <a:pt x="3686555" y="754379"/>
                </a:lnTo>
                <a:lnTo>
                  <a:pt x="3715511" y="723899"/>
                </a:lnTo>
                <a:lnTo>
                  <a:pt x="3742943" y="693419"/>
                </a:lnTo>
                <a:lnTo>
                  <a:pt x="3765803" y="659891"/>
                </a:lnTo>
                <a:lnTo>
                  <a:pt x="3784091" y="624839"/>
                </a:lnTo>
                <a:lnTo>
                  <a:pt x="3800855" y="588263"/>
                </a:lnTo>
                <a:lnTo>
                  <a:pt x="3809999" y="556913"/>
                </a:lnTo>
                <a:close/>
              </a:path>
            </a:pathLst>
          </a:custGeom>
          <a:solidFill>
            <a:srgbClr val="973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956805" y="6049261"/>
            <a:ext cx="3173730" cy="641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0000CC"/>
                </a:solidFill>
                <a:latin typeface="Century Gothic"/>
                <a:cs typeface="Century Gothic"/>
              </a:rPr>
              <a:t>VMC</a:t>
            </a:r>
            <a:r>
              <a:rPr sz="1400" b="1" spc="-45" dirty="0">
                <a:solidFill>
                  <a:srgbClr val="0000CC"/>
                </a:solidFill>
                <a:latin typeface="Century Gothic"/>
                <a:cs typeface="Century Gothic"/>
              </a:rPr>
              <a:t> </a:t>
            </a:r>
            <a:r>
              <a:rPr sz="1400" b="1" dirty="0">
                <a:solidFill>
                  <a:srgbClr val="0000CC"/>
                </a:solidFill>
                <a:latin typeface="Century Gothic"/>
                <a:cs typeface="Century Gothic"/>
              </a:rPr>
              <a:t>–</a:t>
            </a:r>
            <a:r>
              <a:rPr sz="1400" b="1" spc="-20" dirty="0">
                <a:solidFill>
                  <a:srgbClr val="0000CC"/>
                </a:solidFill>
                <a:latin typeface="Century Gothic"/>
                <a:cs typeface="Century Gothic"/>
              </a:rPr>
              <a:t> </a:t>
            </a:r>
            <a:r>
              <a:rPr sz="1400" b="1" dirty="0">
                <a:solidFill>
                  <a:srgbClr val="0000CC"/>
                </a:solidFill>
                <a:latin typeface="Century Gothic"/>
                <a:cs typeface="Century Gothic"/>
              </a:rPr>
              <a:t>BROTHER</a:t>
            </a:r>
            <a:r>
              <a:rPr sz="1400" b="1" spc="-40" dirty="0">
                <a:solidFill>
                  <a:srgbClr val="0000CC"/>
                </a:solidFill>
                <a:latin typeface="Century Gothic"/>
                <a:cs typeface="Century Gothic"/>
              </a:rPr>
              <a:t> </a:t>
            </a:r>
            <a:r>
              <a:rPr sz="1400" b="1" dirty="0">
                <a:solidFill>
                  <a:srgbClr val="0000CC"/>
                </a:solidFill>
                <a:latin typeface="Century Gothic"/>
                <a:cs typeface="Century Gothic"/>
              </a:rPr>
              <a:t>JAPAN</a:t>
            </a:r>
            <a:r>
              <a:rPr sz="1400" b="1" spc="-40" dirty="0">
                <a:solidFill>
                  <a:srgbClr val="0000CC"/>
                </a:solidFill>
                <a:latin typeface="Century Gothic"/>
                <a:cs typeface="Century Gothic"/>
              </a:rPr>
              <a:t> </a:t>
            </a:r>
            <a:r>
              <a:rPr sz="1400" b="1" dirty="0">
                <a:solidFill>
                  <a:srgbClr val="0000CC"/>
                </a:solidFill>
                <a:latin typeface="Century Gothic"/>
                <a:cs typeface="Century Gothic"/>
              </a:rPr>
              <a:t>MAKE</a:t>
            </a:r>
            <a:r>
              <a:rPr sz="1400" b="1" spc="-200" dirty="0">
                <a:solidFill>
                  <a:srgbClr val="0000CC"/>
                </a:solidFill>
                <a:latin typeface="Century Gothic"/>
                <a:cs typeface="Century Gothic"/>
              </a:rPr>
              <a:t> </a:t>
            </a:r>
            <a:r>
              <a:rPr sz="1400" b="1" dirty="0">
                <a:solidFill>
                  <a:srgbClr val="0000CC"/>
                </a:solidFill>
                <a:latin typeface="Century Gothic"/>
                <a:cs typeface="Century Gothic"/>
              </a:rPr>
              <a:t>+</a:t>
            </a:r>
            <a:endParaRPr sz="1400">
              <a:latin typeface="Century Gothic"/>
              <a:cs typeface="Century Gothic"/>
            </a:endParaRPr>
          </a:p>
          <a:p>
            <a:pPr marL="12700" marR="5080">
              <a:lnSpc>
                <a:spcPts val="1600"/>
              </a:lnSpc>
              <a:spcBef>
                <a:spcPts val="140"/>
              </a:spcBef>
            </a:pPr>
            <a:r>
              <a:rPr sz="1400" b="1" dirty="0">
                <a:solidFill>
                  <a:srgbClr val="0000CC"/>
                </a:solidFill>
                <a:latin typeface="Century Gothic"/>
                <a:cs typeface="Century Gothic"/>
              </a:rPr>
              <a:t>CNC ROTARY TABLE </a:t>
            </a:r>
            <a:r>
              <a:rPr sz="1400" b="1" spc="-5" dirty="0">
                <a:solidFill>
                  <a:srgbClr val="0000CC"/>
                </a:solidFill>
                <a:latin typeface="Century Gothic"/>
                <a:cs typeface="Century Gothic"/>
              </a:rPr>
              <a:t>(4</a:t>
            </a:r>
            <a:r>
              <a:rPr sz="1350" b="1" spc="-7" baseline="21604" dirty="0">
                <a:solidFill>
                  <a:srgbClr val="0000CC"/>
                </a:solidFill>
                <a:latin typeface="Century Gothic"/>
                <a:cs typeface="Century Gothic"/>
              </a:rPr>
              <a:t>th </a:t>
            </a:r>
            <a:r>
              <a:rPr sz="1400" b="1" dirty="0">
                <a:solidFill>
                  <a:srgbClr val="0000CC"/>
                </a:solidFill>
                <a:latin typeface="Century Gothic"/>
                <a:cs typeface="Century Gothic"/>
              </a:rPr>
              <a:t>AXIS)</a:t>
            </a:r>
            <a:r>
              <a:rPr sz="1400" b="1" spc="-155" dirty="0">
                <a:solidFill>
                  <a:srgbClr val="0000CC"/>
                </a:solidFill>
                <a:latin typeface="Century Gothic"/>
                <a:cs typeface="Century Gothic"/>
              </a:rPr>
              <a:t> </a:t>
            </a:r>
            <a:r>
              <a:rPr sz="1400" b="1" dirty="0">
                <a:solidFill>
                  <a:srgbClr val="0000CC"/>
                </a:solidFill>
                <a:latin typeface="Century Gothic"/>
                <a:cs typeface="Century Gothic"/>
              </a:rPr>
              <a:t>NIKKEN  JAPAN</a:t>
            </a:r>
            <a:r>
              <a:rPr sz="1400" b="1" spc="-175" dirty="0">
                <a:solidFill>
                  <a:srgbClr val="0000CC"/>
                </a:solidFill>
                <a:latin typeface="Century Gothic"/>
                <a:cs typeface="Century Gothic"/>
              </a:rPr>
              <a:t> </a:t>
            </a:r>
            <a:r>
              <a:rPr sz="1400" b="1" dirty="0">
                <a:solidFill>
                  <a:srgbClr val="0000CC"/>
                </a:solidFill>
                <a:latin typeface="Century Gothic"/>
                <a:cs typeface="Century Gothic"/>
              </a:rPr>
              <a:t>MAKE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949696" y="3950208"/>
            <a:ext cx="3124200" cy="19110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850880" y="6908937"/>
            <a:ext cx="21462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z="1200" b="0" spc="-5" dirty="0">
                <a:solidFill>
                  <a:srgbClr val="888888"/>
                </a:solidFill>
                <a:latin typeface="Bookman Old Style"/>
                <a:cs typeface="Bookman Old Style"/>
              </a:rPr>
              <a:t>3</a:t>
            </a:r>
            <a:r>
              <a:rPr sz="1200" b="0" dirty="0">
                <a:solidFill>
                  <a:srgbClr val="888888"/>
                </a:solidFill>
                <a:latin typeface="Bookman Old Style"/>
                <a:cs typeface="Bookman Old Style"/>
              </a:rPr>
              <a:t>9</a:t>
            </a:r>
            <a:endParaRPr sz="1200">
              <a:latin typeface="Bookman Old Style"/>
              <a:cs typeface="Bookman Old Style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534400" y="533400"/>
            <a:ext cx="457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7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2940">
              <a:lnSpc>
                <a:spcPct val="100000"/>
              </a:lnSpc>
            </a:pPr>
            <a:r>
              <a:rPr b="0" spc="-15" dirty="0">
                <a:latin typeface="Century Gothic"/>
                <a:cs typeface="Century Gothic"/>
              </a:rPr>
              <a:t>OTHER </a:t>
            </a:r>
            <a:r>
              <a:rPr b="0" spc="-20" dirty="0">
                <a:latin typeface="Century Gothic"/>
                <a:cs typeface="Century Gothic"/>
              </a:rPr>
              <a:t>STRENGTHS </a:t>
            </a:r>
            <a:r>
              <a:rPr b="0" dirty="0">
                <a:latin typeface="Century Gothic"/>
                <a:cs typeface="Century Gothic"/>
              </a:rPr>
              <a:t>: </a:t>
            </a:r>
            <a:r>
              <a:rPr b="0" spc="-5" dirty="0">
                <a:latin typeface="Century Gothic"/>
                <a:cs typeface="Century Gothic"/>
              </a:rPr>
              <a:t>SPM</a:t>
            </a:r>
            <a:r>
              <a:rPr b="0" spc="65" dirty="0">
                <a:latin typeface="Century Gothic"/>
                <a:cs typeface="Century Gothic"/>
              </a:rPr>
              <a:t> </a:t>
            </a:r>
            <a:r>
              <a:rPr b="0" spc="-5" dirty="0">
                <a:latin typeface="Century Gothic"/>
                <a:cs typeface="Century Gothic"/>
              </a:rPr>
              <a:t>MACHINES</a:t>
            </a:r>
          </a:p>
        </p:txBody>
      </p:sp>
      <p:sp>
        <p:nvSpPr>
          <p:cNvPr id="9" name="object 9"/>
          <p:cNvSpPr/>
          <p:nvPr/>
        </p:nvSpPr>
        <p:spPr>
          <a:xfrm>
            <a:off x="8610600" y="583691"/>
            <a:ext cx="406908" cy="711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57800" y="2362200"/>
            <a:ext cx="3276600" cy="381000"/>
          </a:xfrm>
          <a:custGeom>
            <a:avLst/>
            <a:gdLst/>
            <a:ahLst/>
            <a:cxnLst/>
            <a:rect l="l" t="t" r="r" b="b"/>
            <a:pathLst>
              <a:path w="3276600" h="381000">
                <a:moveTo>
                  <a:pt x="3276599" y="329183"/>
                </a:moveTo>
                <a:lnTo>
                  <a:pt x="3276599" y="64007"/>
                </a:lnTo>
                <a:lnTo>
                  <a:pt x="3262883" y="22859"/>
                </a:lnTo>
                <a:lnTo>
                  <a:pt x="3224783" y="1523"/>
                </a:lnTo>
                <a:lnTo>
                  <a:pt x="3214115" y="0"/>
                </a:lnTo>
                <a:lnTo>
                  <a:pt x="64007" y="0"/>
                </a:lnTo>
                <a:lnTo>
                  <a:pt x="53339" y="1523"/>
                </a:lnTo>
                <a:lnTo>
                  <a:pt x="15239" y="22859"/>
                </a:lnTo>
                <a:lnTo>
                  <a:pt x="0" y="64007"/>
                </a:lnTo>
                <a:lnTo>
                  <a:pt x="0" y="318515"/>
                </a:lnTo>
                <a:lnTo>
                  <a:pt x="15239" y="359663"/>
                </a:lnTo>
                <a:lnTo>
                  <a:pt x="53339" y="380999"/>
                </a:lnTo>
                <a:lnTo>
                  <a:pt x="3214115" y="380999"/>
                </a:lnTo>
                <a:lnTo>
                  <a:pt x="3255263" y="367283"/>
                </a:lnTo>
                <a:lnTo>
                  <a:pt x="3276599" y="329183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45607" y="2350007"/>
            <a:ext cx="3302635" cy="407034"/>
          </a:xfrm>
          <a:custGeom>
            <a:avLst/>
            <a:gdLst/>
            <a:ahLst/>
            <a:cxnLst/>
            <a:rect l="l" t="t" r="r" b="b"/>
            <a:pathLst>
              <a:path w="3302634" h="407035">
                <a:moveTo>
                  <a:pt x="3302507" y="333755"/>
                </a:moveTo>
                <a:lnTo>
                  <a:pt x="3302507" y="74675"/>
                </a:lnTo>
                <a:lnTo>
                  <a:pt x="3300983" y="64007"/>
                </a:lnTo>
                <a:lnTo>
                  <a:pt x="3300983" y="60959"/>
                </a:lnTo>
                <a:lnTo>
                  <a:pt x="3299459" y="57911"/>
                </a:lnTo>
                <a:lnTo>
                  <a:pt x="3278123" y="21335"/>
                </a:lnTo>
                <a:lnTo>
                  <a:pt x="3276599" y="18287"/>
                </a:lnTo>
                <a:lnTo>
                  <a:pt x="3273551" y="16763"/>
                </a:lnTo>
                <a:lnTo>
                  <a:pt x="3272027" y="15239"/>
                </a:lnTo>
                <a:lnTo>
                  <a:pt x="3230879" y="1523"/>
                </a:lnTo>
                <a:lnTo>
                  <a:pt x="3229355" y="0"/>
                </a:lnTo>
                <a:lnTo>
                  <a:pt x="74675" y="0"/>
                </a:lnTo>
                <a:lnTo>
                  <a:pt x="64007" y="1523"/>
                </a:lnTo>
                <a:lnTo>
                  <a:pt x="60959" y="1523"/>
                </a:lnTo>
                <a:lnTo>
                  <a:pt x="57911" y="3047"/>
                </a:lnTo>
                <a:lnTo>
                  <a:pt x="21335" y="24383"/>
                </a:lnTo>
                <a:lnTo>
                  <a:pt x="18287" y="25907"/>
                </a:lnTo>
                <a:lnTo>
                  <a:pt x="16763" y="28955"/>
                </a:lnTo>
                <a:lnTo>
                  <a:pt x="15239" y="30479"/>
                </a:lnTo>
                <a:lnTo>
                  <a:pt x="1523" y="71627"/>
                </a:lnTo>
                <a:lnTo>
                  <a:pt x="0" y="73151"/>
                </a:lnTo>
                <a:lnTo>
                  <a:pt x="0" y="332231"/>
                </a:lnTo>
                <a:lnTo>
                  <a:pt x="1523" y="342899"/>
                </a:lnTo>
                <a:lnTo>
                  <a:pt x="1523" y="345947"/>
                </a:lnTo>
                <a:lnTo>
                  <a:pt x="3047" y="347471"/>
                </a:lnTo>
                <a:lnTo>
                  <a:pt x="24383" y="385571"/>
                </a:lnTo>
                <a:lnTo>
                  <a:pt x="24383" y="80771"/>
                </a:lnTo>
                <a:lnTo>
                  <a:pt x="25907" y="76199"/>
                </a:lnTo>
                <a:lnTo>
                  <a:pt x="25907" y="76657"/>
                </a:lnTo>
                <a:lnTo>
                  <a:pt x="33527" y="56083"/>
                </a:lnTo>
                <a:lnTo>
                  <a:pt x="33527" y="45719"/>
                </a:lnTo>
                <a:lnTo>
                  <a:pt x="39623" y="39623"/>
                </a:lnTo>
                <a:lnTo>
                  <a:pt x="39623" y="42306"/>
                </a:lnTo>
                <a:lnTo>
                  <a:pt x="65531" y="27797"/>
                </a:lnTo>
                <a:lnTo>
                  <a:pt x="65531" y="25907"/>
                </a:lnTo>
                <a:lnTo>
                  <a:pt x="71627" y="24383"/>
                </a:lnTo>
                <a:lnTo>
                  <a:pt x="71627" y="25907"/>
                </a:lnTo>
                <a:lnTo>
                  <a:pt x="3221735" y="25907"/>
                </a:lnTo>
                <a:lnTo>
                  <a:pt x="3221735" y="24383"/>
                </a:lnTo>
                <a:lnTo>
                  <a:pt x="3226307" y="25907"/>
                </a:lnTo>
                <a:lnTo>
                  <a:pt x="3226307" y="26077"/>
                </a:lnTo>
                <a:lnTo>
                  <a:pt x="3255263" y="36801"/>
                </a:lnTo>
                <a:lnTo>
                  <a:pt x="3255263" y="33527"/>
                </a:lnTo>
                <a:lnTo>
                  <a:pt x="3262883" y="39623"/>
                </a:lnTo>
                <a:lnTo>
                  <a:pt x="3262883" y="46227"/>
                </a:lnTo>
                <a:lnTo>
                  <a:pt x="3275075" y="66547"/>
                </a:lnTo>
                <a:lnTo>
                  <a:pt x="3275075" y="65531"/>
                </a:lnTo>
                <a:lnTo>
                  <a:pt x="3278123" y="71627"/>
                </a:lnTo>
                <a:lnTo>
                  <a:pt x="3278123" y="384230"/>
                </a:lnTo>
                <a:lnTo>
                  <a:pt x="3281171" y="382523"/>
                </a:lnTo>
                <a:lnTo>
                  <a:pt x="3284219" y="380999"/>
                </a:lnTo>
                <a:lnTo>
                  <a:pt x="3285743" y="377951"/>
                </a:lnTo>
                <a:lnTo>
                  <a:pt x="3285743" y="376427"/>
                </a:lnTo>
                <a:lnTo>
                  <a:pt x="3300983" y="335279"/>
                </a:lnTo>
                <a:lnTo>
                  <a:pt x="3302507" y="333755"/>
                </a:lnTo>
                <a:close/>
              </a:path>
              <a:path w="3302634" h="407035">
                <a:moveTo>
                  <a:pt x="25907" y="76657"/>
                </a:moveTo>
                <a:lnTo>
                  <a:pt x="25907" y="76199"/>
                </a:lnTo>
                <a:lnTo>
                  <a:pt x="24383" y="80771"/>
                </a:lnTo>
                <a:lnTo>
                  <a:pt x="25907" y="76657"/>
                </a:lnTo>
                <a:close/>
              </a:path>
              <a:path w="3302634" h="407035">
                <a:moveTo>
                  <a:pt x="25907" y="337892"/>
                </a:moveTo>
                <a:lnTo>
                  <a:pt x="25907" y="76657"/>
                </a:lnTo>
                <a:lnTo>
                  <a:pt x="24383" y="80771"/>
                </a:lnTo>
                <a:lnTo>
                  <a:pt x="24383" y="335279"/>
                </a:lnTo>
                <a:lnTo>
                  <a:pt x="25907" y="337892"/>
                </a:lnTo>
                <a:close/>
              </a:path>
              <a:path w="3302634" h="407035">
                <a:moveTo>
                  <a:pt x="43997" y="368903"/>
                </a:moveTo>
                <a:lnTo>
                  <a:pt x="24383" y="335279"/>
                </a:lnTo>
                <a:lnTo>
                  <a:pt x="25907" y="341375"/>
                </a:lnTo>
                <a:lnTo>
                  <a:pt x="25907" y="388619"/>
                </a:lnTo>
                <a:lnTo>
                  <a:pt x="28955" y="390143"/>
                </a:lnTo>
                <a:lnTo>
                  <a:pt x="30479" y="390143"/>
                </a:lnTo>
                <a:lnTo>
                  <a:pt x="39623" y="393530"/>
                </a:lnTo>
                <a:lnTo>
                  <a:pt x="39623" y="367283"/>
                </a:lnTo>
                <a:lnTo>
                  <a:pt x="43997" y="368903"/>
                </a:lnTo>
                <a:close/>
              </a:path>
              <a:path w="3302634" h="407035">
                <a:moveTo>
                  <a:pt x="25907" y="388619"/>
                </a:moveTo>
                <a:lnTo>
                  <a:pt x="25907" y="341375"/>
                </a:lnTo>
                <a:lnTo>
                  <a:pt x="24383" y="335279"/>
                </a:lnTo>
                <a:lnTo>
                  <a:pt x="24383" y="385571"/>
                </a:lnTo>
                <a:lnTo>
                  <a:pt x="25907" y="388619"/>
                </a:lnTo>
                <a:close/>
              </a:path>
              <a:path w="3302634" h="407035">
                <a:moveTo>
                  <a:pt x="39623" y="39623"/>
                </a:moveTo>
                <a:lnTo>
                  <a:pt x="33527" y="45719"/>
                </a:lnTo>
                <a:lnTo>
                  <a:pt x="38370" y="43008"/>
                </a:lnTo>
                <a:lnTo>
                  <a:pt x="39623" y="39623"/>
                </a:lnTo>
                <a:close/>
              </a:path>
              <a:path w="3302634" h="407035">
                <a:moveTo>
                  <a:pt x="38370" y="43008"/>
                </a:moveTo>
                <a:lnTo>
                  <a:pt x="33527" y="45719"/>
                </a:lnTo>
                <a:lnTo>
                  <a:pt x="33527" y="56083"/>
                </a:lnTo>
                <a:lnTo>
                  <a:pt x="38370" y="43008"/>
                </a:lnTo>
                <a:close/>
              </a:path>
              <a:path w="3302634" h="407035">
                <a:moveTo>
                  <a:pt x="39623" y="42306"/>
                </a:moveTo>
                <a:lnTo>
                  <a:pt x="39623" y="39623"/>
                </a:lnTo>
                <a:lnTo>
                  <a:pt x="38370" y="43008"/>
                </a:lnTo>
                <a:lnTo>
                  <a:pt x="39623" y="42306"/>
                </a:lnTo>
                <a:close/>
              </a:path>
              <a:path w="3302634" h="407035">
                <a:moveTo>
                  <a:pt x="45719" y="371855"/>
                </a:moveTo>
                <a:lnTo>
                  <a:pt x="43997" y="368903"/>
                </a:lnTo>
                <a:lnTo>
                  <a:pt x="39623" y="367283"/>
                </a:lnTo>
                <a:lnTo>
                  <a:pt x="45719" y="371855"/>
                </a:lnTo>
                <a:close/>
              </a:path>
              <a:path w="3302634" h="407035">
                <a:moveTo>
                  <a:pt x="45719" y="395788"/>
                </a:moveTo>
                <a:lnTo>
                  <a:pt x="45719" y="371855"/>
                </a:lnTo>
                <a:lnTo>
                  <a:pt x="39623" y="367283"/>
                </a:lnTo>
                <a:lnTo>
                  <a:pt x="39623" y="393530"/>
                </a:lnTo>
                <a:lnTo>
                  <a:pt x="45719" y="395788"/>
                </a:lnTo>
                <a:close/>
              </a:path>
              <a:path w="3302634" h="407035">
                <a:moveTo>
                  <a:pt x="76657" y="380999"/>
                </a:moveTo>
                <a:lnTo>
                  <a:pt x="43997" y="368903"/>
                </a:lnTo>
                <a:lnTo>
                  <a:pt x="45719" y="371855"/>
                </a:lnTo>
                <a:lnTo>
                  <a:pt x="45719" y="395788"/>
                </a:lnTo>
                <a:lnTo>
                  <a:pt x="71627" y="405383"/>
                </a:lnTo>
                <a:lnTo>
                  <a:pt x="73151" y="406907"/>
                </a:lnTo>
                <a:lnTo>
                  <a:pt x="76199" y="406907"/>
                </a:lnTo>
                <a:lnTo>
                  <a:pt x="76199" y="380999"/>
                </a:lnTo>
                <a:lnTo>
                  <a:pt x="76657" y="380999"/>
                </a:lnTo>
                <a:close/>
              </a:path>
              <a:path w="3302634" h="407035">
                <a:moveTo>
                  <a:pt x="71627" y="24383"/>
                </a:moveTo>
                <a:lnTo>
                  <a:pt x="65531" y="25907"/>
                </a:lnTo>
                <a:lnTo>
                  <a:pt x="68906" y="25907"/>
                </a:lnTo>
                <a:lnTo>
                  <a:pt x="71627" y="24383"/>
                </a:lnTo>
                <a:close/>
              </a:path>
              <a:path w="3302634" h="407035">
                <a:moveTo>
                  <a:pt x="68906" y="25907"/>
                </a:moveTo>
                <a:lnTo>
                  <a:pt x="65531" y="25907"/>
                </a:lnTo>
                <a:lnTo>
                  <a:pt x="65531" y="27797"/>
                </a:lnTo>
                <a:lnTo>
                  <a:pt x="68906" y="25907"/>
                </a:lnTo>
                <a:close/>
              </a:path>
              <a:path w="3302634" h="407035">
                <a:moveTo>
                  <a:pt x="71627" y="25907"/>
                </a:moveTo>
                <a:lnTo>
                  <a:pt x="71627" y="24383"/>
                </a:lnTo>
                <a:lnTo>
                  <a:pt x="68906" y="25907"/>
                </a:lnTo>
                <a:lnTo>
                  <a:pt x="71627" y="25907"/>
                </a:lnTo>
                <a:close/>
              </a:path>
              <a:path w="3302634" h="407035">
                <a:moveTo>
                  <a:pt x="80771" y="382523"/>
                </a:moveTo>
                <a:lnTo>
                  <a:pt x="76657" y="380999"/>
                </a:lnTo>
                <a:lnTo>
                  <a:pt x="76199" y="380999"/>
                </a:lnTo>
                <a:lnTo>
                  <a:pt x="80771" y="382523"/>
                </a:lnTo>
                <a:close/>
              </a:path>
              <a:path w="3302634" h="407035">
                <a:moveTo>
                  <a:pt x="80771" y="406907"/>
                </a:moveTo>
                <a:lnTo>
                  <a:pt x="80771" y="382523"/>
                </a:lnTo>
                <a:lnTo>
                  <a:pt x="76199" y="380999"/>
                </a:lnTo>
                <a:lnTo>
                  <a:pt x="76199" y="406907"/>
                </a:lnTo>
                <a:lnTo>
                  <a:pt x="80771" y="406907"/>
                </a:lnTo>
                <a:close/>
              </a:path>
              <a:path w="3302634" h="407035">
                <a:moveTo>
                  <a:pt x="3235451" y="379666"/>
                </a:moveTo>
                <a:lnTo>
                  <a:pt x="3224783" y="380999"/>
                </a:lnTo>
                <a:lnTo>
                  <a:pt x="76657" y="380999"/>
                </a:lnTo>
                <a:lnTo>
                  <a:pt x="80771" y="382523"/>
                </a:lnTo>
                <a:lnTo>
                  <a:pt x="80771" y="406907"/>
                </a:lnTo>
                <a:lnTo>
                  <a:pt x="3227831" y="406907"/>
                </a:lnTo>
                <a:lnTo>
                  <a:pt x="3230879" y="406472"/>
                </a:lnTo>
                <a:lnTo>
                  <a:pt x="3230879" y="382523"/>
                </a:lnTo>
                <a:lnTo>
                  <a:pt x="3235451" y="379666"/>
                </a:lnTo>
                <a:close/>
              </a:path>
              <a:path w="3302634" h="407035">
                <a:moveTo>
                  <a:pt x="3226307" y="25907"/>
                </a:moveTo>
                <a:lnTo>
                  <a:pt x="3221735" y="24383"/>
                </a:lnTo>
                <a:lnTo>
                  <a:pt x="3225850" y="25907"/>
                </a:lnTo>
                <a:lnTo>
                  <a:pt x="3226307" y="25907"/>
                </a:lnTo>
                <a:close/>
              </a:path>
              <a:path w="3302634" h="407035">
                <a:moveTo>
                  <a:pt x="3225850" y="25907"/>
                </a:moveTo>
                <a:lnTo>
                  <a:pt x="3221735" y="24383"/>
                </a:lnTo>
                <a:lnTo>
                  <a:pt x="3221735" y="25907"/>
                </a:lnTo>
                <a:lnTo>
                  <a:pt x="3225850" y="25907"/>
                </a:lnTo>
                <a:close/>
              </a:path>
              <a:path w="3302634" h="407035">
                <a:moveTo>
                  <a:pt x="3226307" y="26077"/>
                </a:moveTo>
                <a:lnTo>
                  <a:pt x="3226307" y="25907"/>
                </a:lnTo>
                <a:lnTo>
                  <a:pt x="3225850" y="25907"/>
                </a:lnTo>
                <a:lnTo>
                  <a:pt x="3226307" y="26077"/>
                </a:lnTo>
                <a:close/>
              </a:path>
              <a:path w="3302634" h="407035">
                <a:moveTo>
                  <a:pt x="3236975" y="379475"/>
                </a:moveTo>
                <a:lnTo>
                  <a:pt x="3235451" y="379666"/>
                </a:lnTo>
                <a:lnTo>
                  <a:pt x="3230879" y="382523"/>
                </a:lnTo>
                <a:lnTo>
                  <a:pt x="3236975" y="379475"/>
                </a:lnTo>
                <a:close/>
              </a:path>
              <a:path w="3302634" h="407035">
                <a:moveTo>
                  <a:pt x="3236975" y="405601"/>
                </a:moveTo>
                <a:lnTo>
                  <a:pt x="3236975" y="379475"/>
                </a:lnTo>
                <a:lnTo>
                  <a:pt x="3230879" y="382523"/>
                </a:lnTo>
                <a:lnTo>
                  <a:pt x="3230879" y="406472"/>
                </a:lnTo>
                <a:lnTo>
                  <a:pt x="3236975" y="405601"/>
                </a:lnTo>
                <a:close/>
              </a:path>
              <a:path w="3302634" h="407035">
                <a:moveTo>
                  <a:pt x="3265179" y="361087"/>
                </a:moveTo>
                <a:lnTo>
                  <a:pt x="3235451" y="379666"/>
                </a:lnTo>
                <a:lnTo>
                  <a:pt x="3236975" y="379475"/>
                </a:lnTo>
                <a:lnTo>
                  <a:pt x="3236975" y="405601"/>
                </a:lnTo>
                <a:lnTo>
                  <a:pt x="3238499" y="405383"/>
                </a:lnTo>
                <a:lnTo>
                  <a:pt x="3241547" y="405383"/>
                </a:lnTo>
                <a:lnTo>
                  <a:pt x="3243071" y="403859"/>
                </a:lnTo>
                <a:lnTo>
                  <a:pt x="3262883" y="392765"/>
                </a:lnTo>
                <a:lnTo>
                  <a:pt x="3262883" y="367283"/>
                </a:lnTo>
                <a:lnTo>
                  <a:pt x="3265179" y="361087"/>
                </a:lnTo>
                <a:close/>
              </a:path>
              <a:path w="3302634" h="407035">
                <a:moveTo>
                  <a:pt x="3262883" y="39623"/>
                </a:moveTo>
                <a:lnTo>
                  <a:pt x="3255263" y="33527"/>
                </a:lnTo>
                <a:lnTo>
                  <a:pt x="3257789" y="37737"/>
                </a:lnTo>
                <a:lnTo>
                  <a:pt x="3262883" y="39623"/>
                </a:lnTo>
                <a:close/>
              </a:path>
              <a:path w="3302634" h="407035">
                <a:moveTo>
                  <a:pt x="3257789" y="37737"/>
                </a:moveTo>
                <a:lnTo>
                  <a:pt x="3255263" y="33527"/>
                </a:lnTo>
                <a:lnTo>
                  <a:pt x="3255263" y="36801"/>
                </a:lnTo>
                <a:lnTo>
                  <a:pt x="3257789" y="37737"/>
                </a:lnTo>
                <a:close/>
              </a:path>
              <a:path w="3302634" h="407035">
                <a:moveTo>
                  <a:pt x="3262883" y="46227"/>
                </a:moveTo>
                <a:lnTo>
                  <a:pt x="3262883" y="39623"/>
                </a:lnTo>
                <a:lnTo>
                  <a:pt x="3257789" y="37737"/>
                </a:lnTo>
                <a:lnTo>
                  <a:pt x="3262883" y="46227"/>
                </a:lnTo>
                <a:close/>
              </a:path>
              <a:path w="3302634" h="407035">
                <a:moveTo>
                  <a:pt x="3267455" y="359663"/>
                </a:moveTo>
                <a:lnTo>
                  <a:pt x="3265179" y="361087"/>
                </a:lnTo>
                <a:lnTo>
                  <a:pt x="3262883" y="367283"/>
                </a:lnTo>
                <a:lnTo>
                  <a:pt x="3267455" y="359663"/>
                </a:lnTo>
                <a:close/>
              </a:path>
              <a:path w="3302634" h="407035">
                <a:moveTo>
                  <a:pt x="3267455" y="390204"/>
                </a:moveTo>
                <a:lnTo>
                  <a:pt x="3267455" y="359663"/>
                </a:lnTo>
                <a:lnTo>
                  <a:pt x="3262883" y="367283"/>
                </a:lnTo>
                <a:lnTo>
                  <a:pt x="3262883" y="392765"/>
                </a:lnTo>
                <a:lnTo>
                  <a:pt x="3267455" y="390204"/>
                </a:lnTo>
                <a:close/>
              </a:path>
              <a:path w="3302634" h="407035">
                <a:moveTo>
                  <a:pt x="3278123" y="326135"/>
                </a:moveTo>
                <a:lnTo>
                  <a:pt x="3265179" y="361087"/>
                </a:lnTo>
                <a:lnTo>
                  <a:pt x="3267455" y="359663"/>
                </a:lnTo>
                <a:lnTo>
                  <a:pt x="3267455" y="390204"/>
                </a:lnTo>
                <a:lnTo>
                  <a:pt x="3276599" y="385084"/>
                </a:lnTo>
                <a:lnTo>
                  <a:pt x="3276599" y="330707"/>
                </a:lnTo>
                <a:lnTo>
                  <a:pt x="3278123" y="326135"/>
                </a:lnTo>
                <a:close/>
              </a:path>
              <a:path w="3302634" h="407035">
                <a:moveTo>
                  <a:pt x="3278123" y="71627"/>
                </a:moveTo>
                <a:lnTo>
                  <a:pt x="3275075" y="65531"/>
                </a:lnTo>
                <a:lnTo>
                  <a:pt x="3275236" y="66815"/>
                </a:lnTo>
                <a:lnTo>
                  <a:pt x="3278123" y="71627"/>
                </a:lnTo>
                <a:close/>
              </a:path>
              <a:path w="3302634" h="407035">
                <a:moveTo>
                  <a:pt x="3275236" y="66815"/>
                </a:moveTo>
                <a:lnTo>
                  <a:pt x="3275075" y="65531"/>
                </a:lnTo>
                <a:lnTo>
                  <a:pt x="3275075" y="66547"/>
                </a:lnTo>
                <a:lnTo>
                  <a:pt x="3275236" y="66815"/>
                </a:lnTo>
                <a:close/>
              </a:path>
              <a:path w="3302634" h="407035">
                <a:moveTo>
                  <a:pt x="3278123" y="326135"/>
                </a:moveTo>
                <a:lnTo>
                  <a:pt x="3278123" y="71627"/>
                </a:lnTo>
                <a:lnTo>
                  <a:pt x="3275236" y="66815"/>
                </a:lnTo>
                <a:lnTo>
                  <a:pt x="3276599" y="77723"/>
                </a:lnTo>
                <a:lnTo>
                  <a:pt x="3276599" y="330250"/>
                </a:lnTo>
                <a:lnTo>
                  <a:pt x="3278123" y="326135"/>
                </a:lnTo>
                <a:close/>
              </a:path>
              <a:path w="3302634" h="407035">
                <a:moveTo>
                  <a:pt x="3278123" y="384230"/>
                </a:moveTo>
                <a:lnTo>
                  <a:pt x="3278123" y="326135"/>
                </a:lnTo>
                <a:lnTo>
                  <a:pt x="3276599" y="330707"/>
                </a:lnTo>
                <a:lnTo>
                  <a:pt x="3276599" y="385084"/>
                </a:lnTo>
                <a:lnTo>
                  <a:pt x="3278123" y="384230"/>
                </a:lnTo>
                <a:close/>
              </a:path>
            </a:pathLst>
          </a:custGeom>
          <a:solidFill>
            <a:srgbClr val="375D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642861" y="2385059"/>
            <a:ext cx="247586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MULTI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ANGULAR</a:t>
            </a:r>
            <a:r>
              <a:rPr sz="18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DRILLING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50880" y="6891525"/>
            <a:ext cx="214629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0" spc="-5" dirty="0">
                <a:solidFill>
                  <a:srgbClr val="888888"/>
                </a:solidFill>
                <a:latin typeface="Bookman Old Style"/>
                <a:cs typeface="Bookman Old Style"/>
              </a:rPr>
              <a:t>3</a:t>
            </a:r>
            <a:r>
              <a:rPr sz="1200" b="0" dirty="0">
                <a:solidFill>
                  <a:srgbClr val="888888"/>
                </a:solidFill>
                <a:latin typeface="Bookman Old Style"/>
                <a:cs typeface="Bookman Old Style"/>
              </a:rPr>
              <a:t>5</a:t>
            </a:r>
            <a:endParaRPr sz="1200">
              <a:latin typeface="Bookman Old Style"/>
              <a:cs typeface="Bookman Old Styl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3400" y="1676400"/>
            <a:ext cx="3124199" cy="23439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3400" y="4668011"/>
            <a:ext cx="3429000" cy="2570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2731" y="4657344"/>
            <a:ext cx="3451860" cy="2593975"/>
          </a:xfrm>
          <a:custGeom>
            <a:avLst/>
            <a:gdLst/>
            <a:ahLst/>
            <a:cxnLst/>
            <a:rect l="l" t="t" r="r" b="b"/>
            <a:pathLst>
              <a:path w="3451860" h="2593975">
                <a:moveTo>
                  <a:pt x="3451859" y="2590799"/>
                </a:moveTo>
                <a:lnTo>
                  <a:pt x="3451859" y="3047"/>
                </a:lnTo>
                <a:lnTo>
                  <a:pt x="3448811" y="0"/>
                </a:lnTo>
                <a:lnTo>
                  <a:pt x="3047" y="0"/>
                </a:lnTo>
                <a:lnTo>
                  <a:pt x="0" y="3047"/>
                </a:lnTo>
                <a:lnTo>
                  <a:pt x="0" y="2590799"/>
                </a:lnTo>
                <a:lnTo>
                  <a:pt x="3047" y="2593847"/>
                </a:lnTo>
                <a:lnTo>
                  <a:pt x="6095" y="2593847"/>
                </a:lnTo>
                <a:lnTo>
                  <a:pt x="6095" y="12191"/>
                </a:lnTo>
                <a:lnTo>
                  <a:pt x="13715" y="6095"/>
                </a:lnTo>
                <a:lnTo>
                  <a:pt x="13715" y="12191"/>
                </a:lnTo>
                <a:lnTo>
                  <a:pt x="3438143" y="12191"/>
                </a:lnTo>
                <a:lnTo>
                  <a:pt x="3438143" y="6095"/>
                </a:lnTo>
                <a:lnTo>
                  <a:pt x="3445763" y="12191"/>
                </a:lnTo>
                <a:lnTo>
                  <a:pt x="3445763" y="2593847"/>
                </a:lnTo>
                <a:lnTo>
                  <a:pt x="3448811" y="2593847"/>
                </a:lnTo>
                <a:lnTo>
                  <a:pt x="3451859" y="2590799"/>
                </a:lnTo>
                <a:close/>
              </a:path>
              <a:path w="3451860" h="2593975">
                <a:moveTo>
                  <a:pt x="13715" y="12191"/>
                </a:moveTo>
                <a:lnTo>
                  <a:pt x="13715" y="6095"/>
                </a:lnTo>
                <a:lnTo>
                  <a:pt x="6095" y="12191"/>
                </a:lnTo>
                <a:lnTo>
                  <a:pt x="13715" y="12191"/>
                </a:lnTo>
                <a:close/>
              </a:path>
              <a:path w="3451860" h="2593975">
                <a:moveTo>
                  <a:pt x="13715" y="2580131"/>
                </a:moveTo>
                <a:lnTo>
                  <a:pt x="13715" y="12191"/>
                </a:lnTo>
                <a:lnTo>
                  <a:pt x="6095" y="12191"/>
                </a:lnTo>
                <a:lnTo>
                  <a:pt x="6095" y="2580131"/>
                </a:lnTo>
                <a:lnTo>
                  <a:pt x="13715" y="2580131"/>
                </a:lnTo>
                <a:close/>
              </a:path>
              <a:path w="3451860" h="2593975">
                <a:moveTo>
                  <a:pt x="3445763" y="2580131"/>
                </a:moveTo>
                <a:lnTo>
                  <a:pt x="6095" y="2580131"/>
                </a:lnTo>
                <a:lnTo>
                  <a:pt x="13715" y="2587751"/>
                </a:lnTo>
                <a:lnTo>
                  <a:pt x="13715" y="2593847"/>
                </a:lnTo>
                <a:lnTo>
                  <a:pt x="3438143" y="2593847"/>
                </a:lnTo>
                <a:lnTo>
                  <a:pt x="3438143" y="2587751"/>
                </a:lnTo>
                <a:lnTo>
                  <a:pt x="3445763" y="2580131"/>
                </a:lnTo>
                <a:close/>
              </a:path>
              <a:path w="3451860" h="2593975">
                <a:moveTo>
                  <a:pt x="13715" y="2593847"/>
                </a:moveTo>
                <a:lnTo>
                  <a:pt x="13715" y="2587751"/>
                </a:lnTo>
                <a:lnTo>
                  <a:pt x="6095" y="2580131"/>
                </a:lnTo>
                <a:lnTo>
                  <a:pt x="6095" y="2593847"/>
                </a:lnTo>
                <a:lnTo>
                  <a:pt x="13715" y="2593847"/>
                </a:lnTo>
                <a:close/>
              </a:path>
              <a:path w="3451860" h="2593975">
                <a:moveTo>
                  <a:pt x="3445763" y="12191"/>
                </a:moveTo>
                <a:lnTo>
                  <a:pt x="3438143" y="6095"/>
                </a:lnTo>
                <a:lnTo>
                  <a:pt x="3438143" y="12191"/>
                </a:lnTo>
                <a:lnTo>
                  <a:pt x="3445763" y="12191"/>
                </a:lnTo>
                <a:close/>
              </a:path>
              <a:path w="3451860" h="2593975">
                <a:moveTo>
                  <a:pt x="3445763" y="2580131"/>
                </a:moveTo>
                <a:lnTo>
                  <a:pt x="3445763" y="12191"/>
                </a:lnTo>
                <a:lnTo>
                  <a:pt x="3438143" y="12191"/>
                </a:lnTo>
                <a:lnTo>
                  <a:pt x="3438143" y="2580131"/>
                </a:lnTo>
                <a:lnTo>
                  <a:pt x="3445763" y="2580131"/>
                </a:lnTo>
                <a:close/>
              </a:path>
              <a:path w="3451860" h="2593975">
                <a:moveTo>
                  <a:pt x="3445763" y="2593847"/>
                </a:moveTo>
                <a:lnTo>
                  <a:pt x="3445763" y="2580131"/>
                </a:lnTo>
                <a:lnTo>
                  <a:pt x="3438143" y="2587751"/>
                </a:lnTo>
                <a:lnTo>
                  <a:pt x="3438143" y="2593847"/>
                </a:lnTo>
                <a:lnTo>
                  <a:pt x="3445763" y="2593847"/>
                </a:lnTo>
                <a:close/>
              </a:path>
            </a:pathLst>
          </a:custGeom>
          <a:solidFill>
            <a:srgbClr val="375D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53000" y="2895600"/>
            <a:ext cx="4190999" cy="31440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2000" y="4114800"/>
            <a:ext cx="2667000" cy="381000"/>
          </a:xfrm>
          <a:custGeom>
            <a:avLst/>
            <a:gdLst/>
            <a:ahLst/>
            <a:cxnLst/>
            <a:rect l="l" t="t" r="r" b="b"/>
            <a:pathLst>
              <a:path w="2667000" h="381000">
                <a:moveTo>
                  <a:pt x="2666999" y="329183"/>
                </a:moveTo>
                <a:lnTo>
                  <a:pt x="2666999" y="64007"/>
                </a:lnTo>
                <a:lnTo>
                  <a:pt x="2653283" y="22859"/>
                </a:lnTo>
                <a:lnTo>
                  <a:pt x="2615183" y="1523"/>
                </a:lnTo>
                <a:lnTo>
                  <a:pt x="2604515" y="0"/>
                </a:lnTo>
                <a:lnTo>
                  <a:pt x="64007" y="0"/>
                </a:lnTo>
                <a:lnTo>
                  <a:pt x="53339" y="1523"/>
                </a:lnTo>
                <a:lnTo>
                  <a:pt x="15239" y="22859"/>
                </a:lnTo>
                <a:lnTo>
                  <a:pt x="0" y="64007"/>
                </a:lnTo>
                <a:lnTo>
                  <a:pt x="0" y="318515"/>
                </a:lnTo>
                <a:lnTo>
                  <a:pt x="15239" y="359663"/>
                </a:lnTo>
                <a:lnTo>
                  <a:pt x="53339" y="380999"/>
                </a:lnTo>
                <a:lnTo>
                  <a:pt x="2604515" y="380999"/>
                </a:lnTo>
                <a:lnTo>
                  <a:pt x="2645663" y="367283"/>
                </a:lnTo>
                <a:lnTo>
                  <a:pt x="2666999" y="329183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9807" y="4102607"/>
            <a:ext cx="2693035" cy="407034"/>
          </a:xfrm>
          <a:custGeom>
            <a:avLst/>
            <a:gdLst/>
            <a:ahLst/>
            <a:cxnLst/>
            <a:rect l="l" t="t" r="r" b="b"/>
            <a:pathLst>
              <a:path w="2693035" h="407035">
                <a:moveTo>
                  <a:pt x="2692907" y="333755"/>
                </a:moveTo>
                <a:lnTo>
                  <a:pt x="2692907" y="74675"/>
                </a:lnTo>
                <a:lnTo>
                  <a:pt x="2691383" y="64007"/>
                </a:lnTo>
                <a:lnTo>
                  <a:pt x="2691383" y="60959"/>
                </a:lnTo>
                <a:lnTo>
                  <a:pt x="2689859" y="57911"/>
                </a:lnTo>
                <a:lnTo>
                  <a:pt x="2668523" y="21335"/>
                </a:lnTo>
                <a:lnTo>
                  <a:pt x="2666999" y="18287"/>
                </a:lnTo>
                <a:lnTo>
                  <a:pt x="2663951" y="16763"/>
                </a:lnTo>
                <a:lnTo>
                  <a:pt x="2662427" y="15239"/>
                </a:lnTo>
                <a:lnTo>
                  <a:pt x="2621279" y="1523"/>
                </a:lnTo>
                <a:lnTo>
                  <a:pt x="2619755" y="0"/>
                </a:lnTo>
                <a:lnTo>
                  <a:pt x="74675" y="0"/>
                </a:lnTo>
                <a:lnTo>
                  <a:pt x="64007" y="1523"/>
                </a:lnTo>
                <a:lnTo>
                  <a:pt x="60959" y="1523"/>
                </a:lnTo>
                <a:lnTo>
                  <a:pt x="57911" y="3047"/>
                </a:lnTo>
                <a:lnTo>
                  <a:pt x="21335" y="24383"/>
                </a:lnTo>
                <a:lnTo>
                  <a:pt x="18287" y="25907"/>
                </a:lnTo>
                <a:lnTo>
                  <a:pt x="16763" y="28955"/>
                </a:lnTo>
                <a:lnTo>
                  <a:pt x="15239" y="30479"/>
                </a:lnTo>
                <a:lnTo>
                  <a:pt x="1523" y="71627"/>
                </a:lnTo>
                <a:lnTo>
                  <a:pt x="0" y="73151"/>
                </a:lnTo>
                <a:lnTo>
                  <a:pt x="0" y="332231"/>
                </a:lnTo>
                <a:lnTo>
                  <a:pt x="1523" y="342899"/>
                </a:lnTo>
                <a:lnTo>
                  <a:pt x="1523" y="345947"/>
                </a:lnTo>
                <a:lnTo>
                  <a:pt x="3047" y="347471"/>
                </a:lnTo>
                <a:lnTo>
                  <a:pt x="24383" y="385571"/>
                </a:lnTo>
                <a:lnTo>
                  <a:pt x="24383" y="80771"/>
                </a:lnTo>
                <a:lnTo>
                  <a:pt x="25907" y="76199"/>
                </a:lnTo>
                <a:lnTo>
                  <a:pt x="25907" y="76657"/>
                </a:lnTo>
                <a:lnTo>
                  <a:pt x="33527" y="56083"/>
                </a:lnTo>
                <a:lnTo>
                  <a:pt x="33527" y="45719"/>
                </a:lnTo>
                <a:lnTo>
                  <a:pt x="39623" y="39623"/>
                </a:lnTo>
                <a:lnTo>
                  <a:pt x="39623" y="42306"/>
                </a:lnTo>
                <a:lnTo>
                  <a:pt x="65531" y="27797"/>
                </a:lnTo>
                <a:lnTo>
                  <a:pt x="65531" y="25907"/>
                </a:lnTo>
                <a:lnTo>
                  <a:pt x="71627" y="24383"/>
                </a:lnTo>
                <a:lnTo>
                  <a:pt x="71627" y="25907"/>
                </a:lnTo>
                <a:lnTo>
                  <a:pt x="2612135" y="25907"/>
                </a:lnTo>
                <a:lnTo>
                  <a:pt x="2612135" y="24383"/>
                </a:lnTo>
                <a:lnTo>
                  <a:pt x="2616707" y="25907"/>
                </a:lnTo>
                <a:lnTo>
                  <a:pt x="2616707" y="26077"/>
                </a:lnTo>
                <a:lnTo>
                  <a:pt x="2645663" y="36801"/>
                </a:lnTo>
                <a:lnTo>
                  <a:pt x="2645663" y="33527"/>
                </a:lnTo>
                <a:lnTo>
                  <a:pt x="2653283" y="39623"/>
                </a:lnTo>
                <a:lnTo>
                  <a:pt x="2653283" y="46227"/>
                </a:lnTo>
                <a:lnTo>
                  <a:pt x="2665475" y="66547"/>
                </a:lnTo>
                <a:lnTo>
                  <a:pt x="2665475" y="65531"/>
                </a:lnTo>
                <a:lnTo>
                  <a:pt x="2668523" y="71627"/>
                </a:lnTo>
                <a:lnTo>
                  <a:pt x="2668523" y="384230"/>
                </a:lnTo>
                <a:lnTo>
                  <a:pt x="2671571" y="382523"/>
                </a:lnTo>
                <a:lnTo>
                  <a:pt x="2674619" y="380999"/>
                </a:lnTo>
                <a:lnTo>
                  <a:pt x="2676143" y="377951"/>
                </a:lnTo>
                <a:lnTo>
                  <a:pt x="2676143" y="376427"/>
                </a:lnTo>
                <a:lnTo>
                  <a:pt x="2691383" y="335279"/>
                </a:lnTo>
                <a:lnTo>
                  <a:pt x="2692907" y="333755"/>
                </a:lnTo>
                <a:close/>
              </a:path>
              <a:path w="2693035" h="407035">
                <a:moveTo>
                  <a:pt x="25907" y="76657"/>
                </a:moveTo>
                <a:lnTo>
                  <a:pt x="25907" y="76199"/>
                </a:lnTo>
                <a:lnTo>
                  <a:pt x="24383" y="80771"/>
                </a:lnTo>
                <a:lnTo>
                  <a:pt x="25907" y="76657"/>
                </a:lnTo>
                <a:close/>
              </a:path>
              <a:path w="2693035" h="407035">
                <a:moveTo>
                  <a:pt x="25907" y="337892"/>
                </a:moveTo>
                <a:lnTo>
                  <a:pt x="25907" y="76657"/>
                </a:lnTo>
                <a:lnTo>
                  <a:pt x="24383" y="80771"/>
                </a:lnTo>
                <a:lnTo>
                  <a:pt x="24383" y="335279"/>
                </a:lnTo>
                <a:lnTo>
                  <a:pt x="25907" y="337892"/>
                </a:lnTo>
                <a:close/>
              </a:path>
              <a:path w="2693035" h="407035">
                <a:moveTo>
                  <a:pt x="43997" y="368903"/>
                </a:moveTo>
                <a:lnTo>
                  <a:pt x="24383" y="335279"/>
                </a:lnTo>
                <a:lnTo>
                  <a:pt x="25907" y="341375"/>
                </a:lnTo>
                <a:lnTo>
                  <a:pt x="25907" y="388619"/>
                </a:lnTo>
                <a:lnTo>
                  <a:pt x="28955" y="390143"/>
                </a:lnTo>
                <a:lnTo>
                  <a:pt x="30479" y="390143"/>
                </a:lnTo>
                <a:lnTo>
                  <a:pt x="39623" y="393530"/>
                </a:lnTo>
                <a:lnTo>
                  <a:pt x="39623" y="367283"/>
                </a:lnTo>
                <a:lnTo>
                  <a:pt x="43997" y="368903"/>
                </a:lnTo>
                <a:close/>
              </a:path>
              <a:path w="2693035" h="407035">
                <a:moveTo>
                  <a:pt x="25907" y="388619"/>
                </a:moveTo>
                <a:lnTo>
                  <a:pt x="25907" y="341375"/>
                </a:lnTo>
                <a:lnTo>
                  <a:pt x="24383" y="335279"/>
                </a:lnTo>
                <a:lnTo>
                  <a:pt x="24383" y="385571"/>
                </a:lnTo>
                <a:lnTo>
                  <a:pt x="25907" y="388619"/>
                </a:lnTo>
                <a:close/>
              </a:path>
              <a:path w="2693035" h="407035">
                <a:moveTo>
                  <a:pt x="39623" y="39623"/>
                </a:moveTo>
                <a:lnTo>
                  <a:pt x="33527" y="45719"/>
                </a:lnTo>
                <a:lnTo>
                  <a:pt x="38370" y="43008"/>
                </a:lnTo>
                <a:lnTo>
                  <a:pt x="39623" y="39623"/>
                </a:lnTo>
                <a:close/>
              </a:path>
              <a:path w="2693035" h="407035">
                <a:moveTo>
                  <a:pt x="38370" y="43008"/>
                </a:moveTo>
                <a:lnTo>
                  <a:pt x="33527" y="45719"/>
                </a:lnTo>
                <a:lnTo>
                  <a:pt x="33527" y="56083"/>
                </a:lnTo>
                <a:lnTo>
                  <a:pt x="38370" y="43008"/>
                </a:lnTo>
                <a:close/>
              </a:path>
              <a:path w="2693035" h="407035">
                <a:moveTo>
                  <a:pt x="39623" y="42306"/>
                </a:moveTo>
                <a:lnTo>
                  <a:pt x="39623" y="39623"/>
                </a:lnTo>
                <a:lnTo>
                  <a:pt x="38370" y="43008"/>
                </a:lnTo>
                <a:lnTo>
                  <a:pt x="39623" y="42306"/>
                </a:lnTo>
                <a:close/>
              </a:path>
              <a:path w="2693035" h="407035">
                <a:moveTo>
                  <a:pt x="45719" y="371855"/>
                </a:moveTo>
                <a:lnTo>
                  <a:pt x="43997" y="368903"/>
                </a:lnTo>
                <a:lnTo>
                  <a:pt x="39623" y="367283"/>
                </a:lnTo>
                <a:lnTo>
                  <a:pt x="45719" y="371855"/>
                </a:lnTo>
                <a:close/>
              </a:path>
              <a:path w="2693035" h="407035">
                <a:moveTo>
                  <a:pt x="45719" y="395788"/>
                </a:moveTo>
                <a:lnTo>
                  <a:pt x="45719" y="371855"/>
                </a:lnTo>
                <a:lnTo>
                  <a:pt x="39623" y="367283"/>
                </a:lnTo>
                <a:lnTo>
                  <a:pt x="39623" y="393530"/>
                </a:lnTo>
                <a:lnTo>
                  <a:pt x="45719" y="395788"/>
                </a:lnTo>
                <a:close/>
              </a:path>
              <a:path w="2693035" h="407035">
                <a:moveTo>
                  <a:pt x="76657" y="380999"/>
                </a:moveTo>
                <a:lnTo>
                  <a:pt x="43997" y="368903"/>
                </a:lnTo>
                <a:lnTo>
                  <a:pt x="45719" y="371855"/>
                </a:lnTo>
                <a:lnTo>
                  <a:pt x="45719" y="395788"/>
                </a:lnTo>
                <a:lnTo>
                  <a:pt x="71627" y="405383"/>
                </a:lnTo>
                <a:lnTo>
                  <a:pt x="73151" y="406907"/>
                </a:lnTo>
                <a:lnTo>
                  <a:pt x="76199" y="406907"/>
                </a:lnTo>
                <a:lnTo>
                  <a:pt x="76199" y="380999"/>
                </a:lnTo>
                <a:lnTo>
                  <a:pt x="76657" y="380999"/>
                </a:lnTo>
                <a:close/>
              </a:path>
              <a:path w="2693035" h="407035">
                <a:moveTo>
                  <a:pt x="71627" y="24383"/>
                </a:moveTo>
                <a:lnTo>
                  <a:pt x="65531" y="25907"/>
                </a:lnTo>
                <a:lnTo>
                  <a:pt x="68906" y="25907"/>
                </a:lnTo>
                <a:lnTo>
                  <a:pt x="71627" y="24383"/>
                </a:lnTo>
                <a:close/>
              </a:path>
              <a:path w="2693035" h="407035">
                <a:moveTo>
                  <a:pt x="68906" y="25907"/>
                </a:moveTo>
                <a:lnTo>
                  <a:pt x="65531" y="25907"/>
                </a:lnTo>
                <a:lnTo>
                  <a:pt x="65531" y="27797"/>
                </a:lnTo>
                <a:lnTo>
                  <a:pt x="68906" y="25907"/>
                </a:lnTo>
                <a:close/>
              </a:path>
              <a:path w="2693035" h="407035">
                <a:moveTo>
                  <a:pt x="71627" y="25907"/>
                </a:moveTo>
                <a:lnTo>
                  <a:pt x="71627" y="24383"/>
                </a:lnTo>
                <a:lnTo>
                  <a:pt x="68906" y="25907"/>
                </a:lnTo>
                <a:lnTo>
                  <a:pt x="71627" y="25907"/>
                </a:lnTo>
                <a:close/>
              </a:path>
              <a:path w="2693035" h="407035">
                <a:moveTo>
                  <a:pt x="80771" y="382523"/>
                </a:moveTo>
                <a:lnTo>
                  <a:pt x="76657" y="380999"/>
                </a:lnTo>
                <a:lnTo>
                  <a:pt x="76199" y="380999"/>
                </a:lnTo>
                <a:lnTo>
                  <a:pt x="80771" y="382523"/>
                </a:lnTo>
                <a:close/>
              </a:path>
              <a:path w="2693035" h="407035">
                <a:moveTo>
                  <a:pt x="80771" y="406907"/>
                </a:moveTo>
                <a:lnTo>
                  <a:pt x="80771" y="382523"/>
                </a:lnTo>
                <a:lnTo>
                  <a:pt x="76199" y="380999"/>
                </a:lnTo>
                <a:lnTo>
                  <a:pt x="76199" y="406907"/>
                </a:lnTo>
                <a:lnTo>
                  <a:pt x="80771" y="406907"/>
                </a:lnTo>
                <a:close/>
              </a:path>
              <a:path w="2693035" h="407035">
                <a:moveTo>
                  <a:pt x="2625851" y="379666"/>
                </a:moveTo>
                <a:lnTo>
                  <a:pt x="2615183" y="380999"/>
                </a:lnTo>
                <a:lnTo>
                  <a:pt x="76657" y="380999"/>
                </a:lnTo>
                <a:lnTo>
                  <a:pt x="80771" y="382523"/>
                </a:lnTo>
                <a:lnTo>
                  <a:pt x="80771" y="406907"/>
                </a:lnTo>
                <a:lnTo>
                  <a:pt x="2618231" y="406907"/>
                </a:lnTo>
                <a:lnTo>
                  <a:pt x="2621279" y="406472"/>
                </a:lnTo>
                <a:lnTo>
                  <a:pt x="2621279" y="382523"/>
                </a:lnTo>
                <a:lnTo>
                  <a:pt x="2625851" y="379666"/>
                </a:lnTo>
                <a:close/>
              </a:path>
              <a:path w="2693035" h="407035">
                <a:moveTo>
                  <a:pt x="2616707" y="25907"/>
                </a:moveTo>
                <a:lnTo>
                  <a:pt x="2612135" y="24383"/>
                </a:lnTo>
                <a:lnTo>
                  <a:pt x="2616250" y="25907"/>
                </a:lnTo>
                <a:lnTo>
                  <a:pt x="2616707" y="25907"/>
                </a:lnTo>
                <a:close/>
              </a:path>
              <a:path w="2693035" h="407035">
                <a:moveTo>
                  <a:pt x="2616250" y="25907"/>
                </a:moveTo>
                <a:lnTo>
                  <a:pt x="2612135" y="24383"/>
                </a:lnTo>
                <a:lnTo>
                  <a:pt x="2612135" y="25907"/>
                </a:lnTo>
                <a:lnTo>
                  <a:pt x="2616250" y="25907"/>
                </a:lnTo>
                <a:close/>
              </a:path>
              <a:path w="2693035" h="407035">
                <a:moveTo>
                  <a:pt x="2616707" y="26077"/>
                </a:moveTo>
                <a:lnTo>
                  <a:pt x="2616707" y="25907"/>
                </a:lnTo>
                <a:lnTo>
                  <a:pt x="2616250" y="25907"/>
                </a:lnTo>
                <a:lnTo>
                  <a:pt x="2616707" y="26077"/>
                </a:lnTo>
                <a:close/>
              </a:path>
              <a:path w="2693035" h="407035">
                <a:moveTo>
                  <a:pt x="2627375" y="379475"/>
                </a:moveTo>
                <a:lnTo>
                  <a:pt x="2625851" y="379666"/>
                </a:lnTo>
                <a:lnTo>
                  <a:pt x="2621279" y="382523"/>
                </a:lnTo>
                <a:lnTo>
                  <a:pt x="2627375" y="379475"/>
                </a:lnTo>
                <a:close/>
              </a:path>
              <a:path w="2693035" h="407035">
                <a:moveTo>
                  <a:pt x="2627375" y="405601"/>
                </a:moveTo>
                <a:lnTo>
                  <a:pt x="2627375" y="379475"/>
                </a:lnTo>
                <a:lnTo>
                  <a:pt x="2621279" y="382523"/>
                </a:lnTo>
                <a:lnTo>
                  <a:pt x="2621279" y="406472"/>
                </a:lnTo>
                <a:lnTo>
                  <a:pt x="2627375" y="405601"/>
                </a:lnTo>
                <a:close/>
              </a:path>
              <a:path w="2693035" h="407035">
                <a:moveTo>
                  <a:pt x="2655579" y="361087"/>
                </a:moveTo>
                <a:lnTo>
                  <a:pt x="2625851" y="379666"/>
                </a:lnTo>
                <a:lnTo>
                  <a:pt x="2627375" y="379475"/>
                </a:lnTo>
                <a:lnTo>
                  <a:pt x="2627375" y="405601"/>
                </a:lnTo>
                <a:lnTo>
                  <a:pt x="2628899" y="405383"/>
                </a:lnTo>
                <a:lnTo>
                  <a:pt x="2631947" y="405383"/>
                </a:lnTo>
                <a:lnTo>
                  <a:pt x="2633471" y="403859"/>
                </a:lnTo>
                <a:lnTo>
                  <a:pt x="2653283" y="392765"/>
                </a:lnTo>
                <a:lnTo>
                  <a:pt x="2653283" y="367283"/>
                </a:lnTo>
                <a:lnTo>
                  <a:pt x="2655579" y="361087"/>
                </a:lnTo>
                <a:close/>
              </a:path>
              <a:path w="2693035" h="407035">
                <a:moveTo>
                  <a:pt x="2653283" y="39623"/>
                </a:moveTo>
                <a:lnTo>
                  <a:pt x="2645663" y="33527"/>
                </a:lnTo>
                <a:lnTo>
                  <a:pt x="2648189" y="37737"/>
                </a:lnTo>
                <a:lnTo>
                  <a:pt x="2653283" y="39623"/>
                </a:lnTo>
                <a:close/>
              </a:path>
              <a:path w="2693035" h="407035">
                <a:moveTo>
                  <a:pt x="2648189" y="37737"/>
                </a:moveTo>
                <a:lnTo>
                  <a:pt x="2645663" y="33527"/>
                </a:lnTo>
                <a:lnTo>
                  <a:pt x="2645663" y="36801"/>
                </a:lnTo>
                <a:lnTo>
                  <a:pt x="2648189" y="37737"/>
                </a:lnTo>
                <a:close/>
              </a:path>
              <a:path w="2693035" h="407035">
                <a:moveTo>
                  <a:pt x="2653283" y="46227"/>
                </a:moveTo>
                <a:lnTo>
                  <a:pt x="2653283" y="39623"/>
                </a:lnTo>
                <a:lnTo>
                  <a:pt x="2648189" y="37737"/>
                </a:lnTo>
                <a:lnTo>
                  <a:pt x="2653283" y="46227"/>
                </a:lnTo>
                <a:close/>
              </a:path>
              <a:path w="2693035" h="407035">
                <a:moveTo>
                  <a:pt x="2657855" y="359663"/>
                </a:moveTo>
                <a:lnTo>
                  <a:pt x="2655579" y="361087"/>
                </a:lnTo>
                <a:lnTo>
                  <a:pt x="2653283" y="367283"/>
                </a:lnTo>
                <a:lnTo>
                  <a:pt x="2657855" y="359663"/>
                </a:lnTo>
                <a:close/>
              </a:path>
              <a:path w="2693035" h="407035">
                <a:moveTo>
                  <a:pt x="2657855" y="390204"/>
                </a:moveTo>
                <a:lnTo>
                  <a:pt x="2657855" y="359663"/>
                </a:lnTo>
                <a:lnTo>
                  <a:pt x="2653283" y="367283"/>
                </a:lnTo>
                <a:lnTo>
                  <a:pt x="2653283" y="392765"/>
                </a:lnTo>
                <a:lnTo>
                  <a:pt x="2657855" y="390204"/>
                </a:lnTo>
                <a:close/>
              </a:path>
              <a:path w="2693035" h="407035">
                <a:moveTo>
                  <a:pt x="2668523" y="326135"/>
                </a:moveTo>
                <a:lnTo>
                  <a:pt x="2655579" y="361087"/>
                </a:lnTo>
                <a:lnTo>
                  <a:pt x="2657855" y="359663"/>
                </a:lnTo>
                <a:lnTo>
                  <a:pt x="2657855" y="390204"/>
                </a:lnTo>
                <a:lnTo>
                  <a:pt x="2666999" y="385084"/>
                </a:lnTo>
                <a:lnTo>
                  <a:pt x="2666999" y="330707"/>
                </a:lnTo>
                <a:lnTo>
                  <a:pt x="2668523" y="326135"/>
                </a:lnTo>
                <a:close/>
              </a:path>
              <a:path w="2693035" h="407035">
                <a:moveTo>
                  <a:pt x="2668523" y="71627"/>
                </a:moveTo>
                <a:lnTo>
                  <a:pt x="2665475" y="65531"/>
                </a:lnTo>
                <a:lnTo>
                  <a:pt x="2665636" y="66815"/>
                </a:lnTo>
                <a:lnTo>
                  <a:pt x="2668523" y="71627"/>
                </a:lnTo>
                <a:close/>
              </a:path>
              <a:path w="2693035" h="407035">
                <a:moveTo>
                  <a:pt x="2665636" y="66815"/>
                </a:moveTo>
                <a:lnTo>
                  <a:pt x="2665475" y="65531"/>
                </a:lnTo>
                <a:lnTo>
                  <a:pt x="2665475" y="66547"/>
                </a:lnTo>
                <a:lnTo>
                  <a:pt x="2665636" y="66815"/>
                </a:lnTo>
                <a:close/>
              </a:path>
              <a:path w="2693035" h="407035">
                <a:moveTo>
                  <a:pt x="2668523" y="326135"/>
                </a:moveTo>
                <a:lnTo>
                  <a:pt x="2668523" y="71627"/>
                </a:lnTo>
                <a:lnTo>
                  <a:pt x="2665636" y="66815"/>
                </a:lnTo>
                <a:lnTo>
                  <a:pt x="2666999" y="77723"/>
                </a:lnTo>
                <a:lnTo>
                  <a:pt x="2666999" y="330250"/>
                </a:lnTo>
                <a:lnTo>
                  <a:pt x="2668523" y="326135"/>
                </a:lnTo>
                <a:close/>
              </a:path>
              <a:path w="2693035" h="407035">
                <a:moveTo>
                  <a:pt x="2668523" y="384230"/>
                </a:moveTo>
                <a:lnTo>
                  <a:pt x="2668523" y="326135"/>
                </a:lnTo>
                <a:lnTo>
                  <a:pt x="2666999" y="330707"/>
                </a:lnTo>
                <a:lnTo>
                  <a:pt x="2666999" y="385084"/>
                </a:lnTo>
                <a:lnTo>
                  <a:pt x="2668523" y="384230"/>
                </a:lnTo>
                <a:close/>
              </a:path>
            </a:pathLst>
          </a:custGeom>
          <a:solidFill>
            <a:srgbClr val="375D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363471" y="4139182"/>
            <a:ext cx="142875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MULTI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MILLING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14800" y="6705600"/>
            <a:ext cx="2667000" cy="457200"/>
          </a:xfrm>
          <a:custGeom>
            <a:avLst/>
            <a:gdLst/>
            <a:ahLst/>
            <a:cxnLst/>
            <a:rect l="l" t="t" r="r" b="b"/>
            <a:pathLst>
              <a:path w="2667000" h="457200">
                <a:moveTo>
                  <a:pt x="2666999" y="380999"/>
                </a:moveTo>
                <a:lnTo>
                  <a:pt x="2666999" y="76199"/>
                </a:lnTo>
                <a:lnTo>
                  <a:pt x="2654807" y="35051"/>
                </a:lnTo>
                <a:lnTo>
                  <a:pt x="2624327" y="7619"/>
                </a:lnTo>
                <a:lnTo>
                  <a:pt x="2590799" y="0"/>
                </a:lnTo>
                <a:lnTo>
                  <a:pt x="76199" y="0"/>
                </a:lnTo>
                <a:lnTo>
                  <a:pt x="65531" y="1523"/>
                </a:lnTo>
                <a:lnTo>
                  <a:pt x="27431" y="19811"/>
                </a:lnTo>
                <a:lnTo>
                  <a:pt x="4571" y="54863"/>
                </a:lnTo>
                <a:lnTo>
                  <a:pt x="0" y="76199"/>
                </a:lnTo>
                <a:lnTo>
                  <a:pt x="0" y="380999"/>
                </a:lnTo>
                <a:lnTo>
                  <a:pt x="13715" y="423671"/>
                </a:lnTo>
                <a:lnTo>
                  <a:pt x="44195" y="451103"/>
                </a:lnTo>
                <a:lnTo>
                  <a:pt x="76199" y="457199"/>
                </a:lnTo>
                <a:lnTo>
                  <a:pt x="2590799" y="457199"/>
                </a:lnTo>
                <a:lnTo>
                  <a:pt x="2633471" y="445007"/>
                </a:lnTo>
                <a:lnTo>
                  <a:pt x="2660903" y="414527"/>
                </a:lnTo>
                <a:lnTo>
                  <a:pt x="2666999" y="380999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02607" y="6693407"/>
            <a:ext cx="2693035" cy="483234"/>
          </a:xfrm>
          <a:custGeom>
            <a:avLst/>
            <a:gdLst/>
            <a:ahLst/>
            <a:cxnLst/>
            <a:rect l="l" t="t" r="r" b="b"/>
            <a:pathLst>
              <a:path w="2693034" h="483234">
                <a:moveTo>
                  <a:pt x="2692907" y="396239"/>
                </a:moveTo>
                <a:lnTo>
                  <a:pt x="2692907" y="86867"/>
                </a:lnTo>
                <a:lnTo>
                  <a:pt x="2685287" y="54863"/>
                </a:lnTo>
                <a:lnTo>
                  <a:pt x="2685287" y="51815"/>
                </a:lnTo>
                <a:lnTo>
                  <a:pt x="2682239" y="48767"/>
                </a:lnTo>
                <a:lnTo>
                  <a:pt x="2654807" y="16763"/>
                </a:lnTo>
                <a:lnTo>
                  <a:pt x="2651759" y="13715"/>
                </a:lnTo>
                <a:lnTo>
                  <a:pt x="2648711" y="13715"/>
                </a:lnTo>
                <a:lnTo>
                  <a:pt x="2607563" y="0"/>
                </a:lnTo>
                <a:lnTo>
                  <a:pt x="86867" y="0"/>
                </a:lnTo>
                <a:lnTo>
                  <a:pt x="54863" y="7619"/>
                </a:lnTo>
                <a:lnTo>
                  <a:pt x="51815" y="7619"/>
                </a:lnTo>
                <a:lnTo>
                  <a:pt x="48767" y="10667"/>
                </a:lnTo>
                <a:lnTo>
                  <a:pt x="16763" y="38099"/>
                </a:lnTo>
                <a:lnTo>
                  <a:pt x="13715" y="41147"/>
                </a:lnTo>
                <a:lnTo>
                  <a:pt x="13715" y="44195"/>
                </a:lnTo>
                <a:lnTo>
                  <a:pt x="0" y="85343"/>
                </a:lnTo>
                <a:lnTo>
                  <a:pt x="0" y="396239"/>
                </a:lnTo>
                <a:lnTo>
                  <a:pt x="7619" y="428243"/>
                </a:lnTo>
                <a:lnTo>
                  <a:pt x="7619" y="431291"/>
                </a:lnTo>
                <a:lnTo>
                  <a:pt x="10667" y="434339"/>
                </a:lnTo>
                <a:lnTo>
                  <a:pt x="24383" y="450341"/>
                </a:lnTo>
                <a:lnTo>
                  <a:pt x="24383" y="92963"/>
                </a:lnTo>
                <a:lnTo>
                  <a:pt x="33527" y="65531"/>
                </a:lnTo>
                <a:lnTo>
                  <a:pt x="33527" y="57911"/>
                </a:lnTo>
                <a:lnTo>
                  <a:pt x="38099" y="51815"/>
                </a:lnTo>
                <a:lnTo>
                  <a:pt x="38099" y="53775"/>
                </a:lnTo>
                <a:lnTo>
                  <a:pt x="59435" y="34471"/>
                </a:lnTo>
                <a:lnTo>
                  <a:pt x="59435" y="32003"/>
                </a:lnTo>
                <a:lnTo>
                  <a:pt x="65531" y="28955"/>
                </a:lnTo>
                <a:lnTo>
                  <a:pt x="65531" y="30842"/>
                </a:lnTo>
                <a:lnTo>
                  <a:pt x="88391" y="26488"/>
                </a:lnTo>
                <a:lnTo>
                  <a:pt x="88391" y="25907"/>
                </a:lnTo>
                <a:lnTo>
                  <a:pt x="2599943" y="25907"/>
                </a:lnTo>
                <a:lnTo>
                  <a:pt x="2599943" y="24383"/>
                </a:lnTo>
                <a:lnTo>
                  <a:pt x="2634995" y="36067"/>
                </a:lnTo>
                <a:lnTo>
                  <a:pt x="2634995" y="33527"/>
                </a:lnTo>
                <a:lnTo>
                  <a:pt x="2641091" y="38099"/>
                </a:lnTo>
                <a:lnTo>
                  <a:pt x="2641091" y="40265"/>
                </a:lnTo>
                <a:lnTo>
                  <a:pt x="2660903" y="62163"/>
                </a:lnTo>
                <a:lnTo>
                  <a:pt x="2660903" y="59435"/>
                </a:lnTo>
                <a:lnTo>
                  <a:pt x="2663951" y="65531"/>
                </a:lnTo>
                <a:lnTo>
                  <a:pt x="2663951" y="75437"/>
                </a:lnTo>
                <a:lnTo>
                  <a:pt x="2666999" y="91439"/>
                </a:lnTo>
                <a:lnTo>
                  <a:pt x="2666999" y="452845"/>
                </a:lnTo>
                <a:lnTo>
                  <a:pt x="2676143" y="445007"/>
                </a:lnTo>
                <a:lnTo>
                  <a:pt x="2679191" y="441959"/>
                </a:lnTo>
                <a:lnTo>
                  <a:pt x="2679191" y="438911"/>
                </a:lnTo>
                <a:lnTo>
                  <a:pt x="2691383" y="397763"/>
                </a:lnTo>
                <a:lnTo>
                  <a:pt x="2692907" y="396239"/>
                </a:lnTo>
                <a:close/>
              </a:path>
              <a:path w="2693034" h="483234">
                <a:moveTo>
                  <a:pt x="31346" y="420217"/>
                </a:moveTo>
                <a:lnTo>
                  <a:pt x="25907" y="391667"/>
                </a:lnTo>
                <a:lnTo>
                  <a:pt x="25907" y="88391"/>
                </a:lnTo>
                <a:lnTo>
                  <a:pt x="24383" y="92963"/>
                </a:lnTo>
                <a:lnTo>
                  <a:pt x="24383" y="450341"/>
                </a:lnTo>
                <a:lnTo>
                  <a:pt x="28955" y="455675"/>
                </a:lnTo>
                <a:lnTo>
                  <a:pt x="28955" y="417575"/>
                </a:lnTo>
                <a:lnTo>
                  <a:pt x="31346" y="420217"/>
                </a:lnTo>
                <a:close/>
              </a:path>
              <a:path w="2693034" h="483234">
                <a:moveTo>
                  <a:pt x="32003" y="423671"/>
                </a:moveTo>
                <a:lnTo>
                  <a:pt x="31346" y="420217"/>
                </a:lnTo>
                <a:lnTo>
                  <a:pt x="28955" y="417575"/>
                </a:lnTo>
                <a:lnTo>
                  <a:pt x="32003" y="423671"/>
                </a:lnTo>
                <a:close/>
              </a:path>
              <a:path w="2693034" h="483234">
                <a:moveTo>
                  <a:pt x="32003" y="459231"/>
                </a:moveTo>
                <a:lnTo>
                  <a:pt x="32003" y="423671"/>
                </a:lnTo>
                <a:lnTo>
                  <a:pt x="28955" y="417575"/>
                </a:lnTo>
                <a:lnTo>
                  <a:pt x="28955" y="455675"/>
                </a:lnTo>
                <a:lnTo>
                  <a:pt x="32003" y="459231"/>
                </a:lnTo>
                <a:close/>
              </a:path>
              <a:path w="2693034" h="483234">
                <a:moveTo>
                  <a:pt x="54493" y="445801"/>
                </a:moveTo>
                <a:lnTo>
                  <a:pt x="31346" y="420217"/>
                </a:lnTo>
                <a:lnTo>
                  <a:pt x="32003" y="423671"/>
                </a:lnTo>
                <a:lnTo>
                  <a:pt x="32003" y="459231"/>
                </a:lnTo>
                <a:lnTo>
                  <a:pt x="38099" y="466343"/>
                </a:lnTo>
                <a:lnTo>
                  <a:pt x="41147" y="469391"/>
                </a:lnTo>
                <a:lnTo>
                  <a:pt x="44195" y="469391"/>
                </a:lnTo>
                <a:lnTo>
                  <a:pt x="51815" y="471649"/>
                </a:lnTo>
                <a:lnTo>
                  <a:pt x="51815" y="445007"/>
                </a:lnTo>
                <a:lnTo>
                  <a:pt x="54493" y="445801"/>
                </a:lnTo>
                <a:close/>
              </a:path>
              <a:path w="2693034" h="483234">
                <a:moveTo>
                  <a:pt x="38099" y="51815"/>
                </a:moveTo>
                <a:lnTo>
                  <a:pt x="33527" y="57911"/>
                </a:lnTo>
                <a:lnTo>
                  <a:pt x="37164" y="54621"/>
                </a:lnTo>
                <a:lnTo>
                  <a:pt x="38099" y="51815"/>
                </a:lnTo>
                <a:close/>
              </a:path>
              <a:path w="2693034" h="483234">
                <a:moveTo>
                  <a:pt x="37164" y="54621"/>
                </a:moveTo>
                <a:lnTo>
                  <a:pt x="33527" y="57911"/>
                </a:lnTo>
                <a:lnTo>
                  <a:pt x="33527" y="65531"/>
                </a:lnTo>
                <a:lnTo>
                  <a:pt x="37164" y="54621"/>
                </a:lnTo>
                <a:close/>
              </a:path>
              <a:path w="2693034" h="483234">
                <a:moveTo>
                  <a:pt x="38099" y="53775"/>
                </a:moveTo>
                <a:lnTo>
                  <a:pt x="38099" y="51815"/>
                </a:lnTo>
                <a:lnTo>
                  <a:pt x="37164" y="54621"/>
                </a:lnTo>
                <a:lnTo>
                  <a:pt x="38099" y="53775"/>
                </a:lnTo>
                <a:close/>
              </a:path>
              <a:path w="2693034" h="483234">
                <a:moveTo>
                  <a:pt x="57911" y="449579"/>
                </a:moveTo>
                <a:lnTo>
                  <a:pt x="54493" y="445801"/>
                </a:lnTo>
                <a:lnTo>
                  <a:pt x="51815" y="445007"/>
                </a:lnTo>
                <a:lnTo>
                  <a:pt x="57911" y="449579"/>
                </a:lnTo>
                <a:close/>
              </a:path>
              <a:path w="2693034" h="483234">
                <a:moveTo>
                  <a:pt x="57911" y="473455"/>
                </a:moveTo>
                <a:lnTo>
                  <a:pt x="57911" y="449579"/>
                </a:lnTo>
                <a:lnTo>
                  <a:pt x="51815" y="445007"/>
                </a:lnTo>
                <a:lnTo>
                  <a:pt x="51815" y="471649"/>
                </a:lnTo>
                <a:lnTo>
                  <a:pt x="57911" y="473455"/>
                </a:lnTo>
                <a:close/>
              </a:path>
              <a:path w="2693034" h="483234">
                <a:moveTo>
                  <a:pt x="92963" y="457199"/>
                </a:moveTo>
                <a:lnTo>
                  <a:pt x="54493" y="445801"/>
                </a:lnTo>
                <a:lnTo>
                  <a:pt x="57911" y="449579"/>
                </a:lnTo>
                <a:lnTo>
                  <a:pt x="57911" y="473455"/>
                </a:lnTo>
                <a:lnTo>
                  <a:pt x="85343" y="481583"/>
                </a:lnTo>
                <a:lnTo>
                  <a:pt x="86867" y="483107"/>
                </a:lnTo>
                <a:lnTo>
                  <a:pt x="88391" y="483107"/>
                </a:lnTo>
                <a:lnTo>
                  <a:pt x="88391" y="457199"/>
                </a:lnTo>
                <a:lnTo>
                  <a:pt x="92963" y="457199"/>
                </a:lnTo>
                <a:close/>
              </a:path>
              <a:path w="2693034" h="483234">
                <a:moveTo>
                  <a:pt x="65531" y="28955"/>
                </a:moveTo>
                <a:lnTo>
                  <a:pt x="59435" y="32003"/>
                </a:lnTo>
                <a:lnTo>
                  <a:pt x="62890" y="31346"/>
                </a:lnTo>
                <a:lnTo>
                  <a:pt x="65531" y="28955"/>
                </a:lnTo>
                <a:close/>
              </a:path>
              <a:path w="2693034" h="483234">
                <a:moveTo>
                  <a:pt x="62890" y="31346"/>
                </a:moveTo>
                <a:lnTo>
                  <a:pt x="59435" y="32003"/>
                </a:lnTo>
                <a:lnTo>
                  <a:pt x="59435" y="34471"/>
                </a:lnTo>
                <a:lnTo>
                  <a:pt x="62890" y="31346"/>
                </a:lnTo>
                <a:close/>
              </a:path>
              <a:path w="2693034" h="483234">
                <a:moveTo>
                  <a:pt x="65531" y="30842"/>
                </a:moveTo>
                <a:lnTo>
                  <a:pt x="65531" y="28955"/>
                </a:lnTo>
                <a:lnTo>
                  <a:pt x="62890" y="31346"/>
                </a:lnTo>
                <a:lnTo>
                  <a:pt x="65531" y="30842"/>
                </a:lnTo>
                <a:close/>
              </a:path>
              <a:path w="2693034" h="483234">
                <a:moveTo>
                  <a:pt x="91439" y="25907"/>
                </a:moveTo>
                <a:lnTo>
                  <a:pt x="88391" y="25907"/>
                </a:lnTo>
                <a:lnTo>
                  <a:pt x="88391" y="26488"/>
                </a:lnTo>
                <a:lnTo>
                  <a:pt x="91439" y="25907"/>
                </a:lnTo>
                <a:close/>
              </a:path>
              <a:path w="2693034" h="483234">
                <a:moveTo>
                  <a:pt x="2602991" y="483107"/>
                </a:moveTo>
                <a:lnTo>
                  <a:pt x="2602991" y="457199"/>
                </a:lnTo>
                <a:lnTo>
                  <a:pt x="88391" y="457199"/>
                </a:lnTo>
                <a:lnTo>
                  <a:pt x="88391" y="483107"/>
                </a:lnTo>
                <a:lnTo>
                  <a:pt x="2602991" y="483107"/>
                </a:lnTo>
                <a:close/>
              </a:path>
              <a:path w="2693034" h="483234">
                <a:moveTo>
                  <a:pt x="2602991" y="25907"/>
                </a:moveTo>
                <a:lnTo>
                  <a:pt x="2599943" y="24383"/>
                </a:lnTo>
                <a:lnTo>
                  <a:pt x="2599943" y="25907"/>
                </a:lnTo>
                <a:lnTo>
                  <a:pt x="2602991" y="25907"/>
                </a:lnTo>
                <a:close/>
              </a:path>
              <a:path w="2693034" h="483234">
                <a:moveTo>
                  <a:pt x="2630017" y="451761"/>
                </a:moveTo>
                <a:lnTo>
                  <a:pt x="2601467" y="457199"/>
                </a:lnTo>
                <a:lnTo>
                  <a:pt x="2602991" y="457199"/>
                </a:lnTo>
                <a:lnTo>
                  <a:pt x="2602991" y="483107"/>
                </a:lnTo>
                <a:lnTo>
                  <a:pt x="2606039" y="483107"/>
                </a:lnTo>
                <a:lnTo>
                  <a:pt x="2627375" y="478027"/>
                </a:lnTo>
                <a:lnTo>
                  <a:pt x="2627375" y="454151"/>
                </a:lnTo>
                <a:lnTo>
                  <a:pt x="2630017" y="451761"/>
                </a:lnTo>
                <a:close/>
              </a:path>
              <a:path w="2693034" h="483234">
                <a:moveTo>
                  <a:pt x="2633471" y="451103"/>
                </a:moveTo>
                <a:lnTo>
                  <a:pt x="2630017" y="451761"/>
                </a:lnTo>
                <a:lnTo>
                  <a:pt x="2627375" y="454151"/>
                </a:lnTo>
                <a:lnTo>
                  <a:pt x="2633471" y="451103"/>
                </a:lnTo>
                <a:close/>
              </a:path>
              <a:path w="2693034" h="483234">
                <a:moveTo>
                  <a:pt x="2633471" y="476576"/>
                </a:moveTo>
                <a:lnTo>
                  <a:pt x="2633471" y="451103"/>
                </a:lnTo>
                <a:lnTo>
                  <a:pt x="2627375" y="454151"/>
                </a:lnTo>
                <a:lnTo>
                  <a:pt x="2627375" y="478027"/>
                </a:lnTo>
                <a:lnTo>
                  <a:pt x="2633471" y="476576"/>
                </a:lnTo>
                <a:close/>
              </a:path>
              <a:path w="2693034" h="483234">
                <a:moveTo>
                  <a:pt x="2655601" y="428614"/>
                </a:moveTo>
                <a:lnTo>
                  <a:pt x="2630017" y="451761"/>
                </a:lnTo>
                <a:lnTo>
                  <a:pt x="2633471" y="451103"/>
                </a:lnTo>
                <a:lnTo>
                  <a:pt x="2633471" y="476576"/>
                </a:lnTo>
                <a:lnTo>
                  <a:pt x="2638043" y="475487"/>
                </a:lnTo>
                <a:lnTo>
                  <a:pt x="2641091" y="475487"/>
                </a:lnTo>
                <a:lnTo>
                  <a:pt x="2644139" y="472439"/>
                </a:lnTo>
                <a:lnTo>
                  <a:pt x="2654807" y="463295"/>
                </a:lnTo>
                <a:lnTo>
                  <a:pt x="2654807" y="431291"/>
                </a:lnTo>
                <a:lnTo>
                  <a:pt x="2655601" y="428614"/>
                </a:lnTo>
                <a:close/>
              </a:path>
              <a:path w="2693034" h="483234">
                <a:moveTo>
                  <a:pt x="2641091" y="38099"/>
                </a:moveTo>
                <a:lnTo>
                  <a:pt x="2634995" y="33527"/>
                </a:lnTo>
                <a:lnTo>
                  <a:pt x="2638286" y="37164"/>
                </a:lnTo>
                <a:lnTo>
                  <a:pt x="2641091" y="38099"/>
                </a:lnTo>
                <a:close/>
              </a:path>
              <a:path w="2693034" h="483234">
                <a:moveTo>
                  <a:pt x="2638286" y="37164"/>
                </a:moveTo>
                <a:lnTo>
                  <a:pt x="2634995" y="33527"/>
                </a:lnTo>
                <a:lnTo>
                  <a:pt x="2634995" y="36067"/>
                </a:lnTo>
                <a:lnTo>
                  <a:pt x="2638286" y="37164"/>
                </a:lnTo>
                <a:close/>
              </a:path>
              <a:path w="2693034" h="483234">
                <a:moveTo>
                  <a:pt x="2641091" y="40265"/>
                </a:moveTo>
                <a:lnTo>
                  <a:pt x="2641091" y="38099"/>
                </a:lnTo>
                <a:lnTo>
                  <a:pt x="2638286" y="37164"/>
                </a:lnTo>
                <a:lnTo>
                  <a:pt x="2641091" y="40265"/>
                </a:lnTo>
                <a:close/>
              </a:path>
              <a:path w="2693034" h="483234">
                <a:moveTo>
                  <a:pt x="2659379" y="425195"/>
                </a:moveTo>
                <a:lnTo>
                  <a:pt x="2655601" y="428614"/>
                </a:lnTo>
                <a:lnTo>
                  <a:pt x="2654807" y="431291"/>
                </a:lnTo>
                <a:lnTo>
                  <a:pt x="2659379" y="425195"/>
                </a:lnTo>
                <a:close/>
              </a:path>
              <a:path w="2693034" h="483234">
                <a:moveTo>
                  <a:pt x="2659379" y="459377"/>
                </a:moveTo>
                <a:lnTo>
                  <a:pt x="2659379" y="425195"/>
                </a:lnTo>
                <a:lnTo>
                  <a:pt x="2654807" y="431291"/>
                </a:lnTo>
                <a:lnTo>
                  <a:pt x="2654807" y="463295"/>
                </a:lnTo>
                <a:lnTo>
                  <a:pt x="2659379" y="459377"/>
                </a:lnTo>
                <a:close/>
              </a:path>
              <a:path w="2693034" h="483234">
                <a:moveTo>
                  <a:pt x="2666999" y="452845"/>
                </a:moveTo>
                <a:lnTo>
                  <a:pt x="2666999" y="390143"/>
                </a:lnTo>
                <a:lnTo>
                  <a:pt x="2655601" y="428614"/>
                </a:lnTo>
                <a:lnTo>
                  <a:pt x="2659379" y="425195"/>
                </a:lnTo>
                <a:lnTo>
                  <a:pt x="2659379" y="459377"/>
                </a:lnTo>
                <a:lnTo>
                  <a:pt x="2666999" y="452845"/>
                </a:lnTo>
                <a:close/>
              </a:path>
              <a:path w="2693034" h="483234">
                <a:moveTo>
                  <a:pt x="2663951" y="65531"/>
                </a:moveTo>
                <a:lnTo>
                  <a:pt x="2660903" y="59435"/>
                </a:lnTo>
                <a:lnTo>
                  <a:pt x="2661561" y="62890"/>
                </a:lnTo>
                <a:lnTo>
                  <a:pt x="2663951" y="65531"/>
                </a:lnTo>
                <a:close/>
              </a:path>
              <a:path w="2693034" h="483234">
                <a:moveTo>
                  <a:pt x="2661561" y="62890"/>
                </a:moveTo>
                <a:lnTo>
                  <a:pt x="2660903" y="59435"/>
                </a:lnTo>
                <a:lnTo>
                  <a:pt x="2660903" y="62163"/>
                </a:lnTo>
                <a:lnTo>
                  <a:pt x="2661561" y="62890"/>
                </a:lnTo>
                <a:close/>
              </a:path>
              <a:path w="2693034" h="483234">
                <a:moveTo>
                  <a:pt x="2663951" y="75437"/>
                </a:moveTo>
                <a:lnTo>
                  <a:pt x="2663951" y="65531"/>
                </a:lnTo>
                <a:lnTo>
                  <a:pt x="2661561" y="62890"/>
                </a:lnTo>
                <a:lnTo>
                  <a:pt x="2663951" y="75437"/>
                </a:lnTo>
                <a:close/>
              </a:path>
            </a:pathLst>
          </a:custGeom>
          <a:solidFill>
            <a:srgbClr val="375D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475478" y="6768081"/>
            <a:ext cx="193484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MILLING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8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DRILLING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58200" y="533400"/>
            <a:ext cx="609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6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7640">
              <a:lnSpc>
                <a:spcPct val="100000"/>
              </a:lnSpc>
            </a:pPr>
            <a:r>
              <a:rPr sz="2200" b="0" spc="-5" dirty="0">
                <a:latin typeface="Century Gothic"/>
                <a:cs typeface="Century Gothic"/>
              </a:rPr>
              <a:t>Induction Hardening </a:t>
            </a:r>
            <a:r>
              <a:rPr sz="2200" b="0" spc="-15" dirty="0">
                <a:latin typeface="Century Gothic"/>
                <a:cs typeface="Century Gothic"/>
              </a:rPr>
              <a:t>and </a:t>
            </a:r>
            <a:r>
              <a:rPr sz="2200" b="0" spc="-5" dirty="0">
                <a:latin typeface="Century Gothic"/>
                <a:cs typeface="Century Gothic"/>
              </a:rPr>
              <a:t>Tempering</a:t>
            </a:r>
            <a:r>
              <a:rPr sz="2200" b="0" spc="-165" dirty="0">
                <a:latin typeface="Century Gothic"/>
                <a:cs typeface="Century Gothic"/>
              </a:rPr>
              <a:t> </a:t>
            </a:r>
            <a:r>
              <a:rPr sz="2200" b="0" spc="-5" dirty="0">
                <a:latin typeface="Century Gothic"/>
                <a:cs typeface="Century Gothic"/>
              </a:rPr>
              <a:t>Machine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47800" y="1752600"/>
            <a:ext cx="2971799" cy="2590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15000" y="1828800"/>
            <a:ext cx="2971799" cy="2514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47800" y="4724400"/>
            <a:ext cx="3048000" cy="2057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15000" y="4724400"/>
            <a:ext cx="3047999" cy="2057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212339" y="4329682"/>
            <a:ext cx="1647189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Bookman Old Style"/>
                <a:cs typeface="Bookman Old Style"/>
              </a:rPr>
              <a:t>Vertical </a:t>
            </a:r>
            <a:r>
              <a:rPr sz="1200" b="1" dirty="0">
                <a:latin typeface="Bookman Old Style"/>
                <a:cs typeface="Bookman Old Style"/>
              </a:rPr>
              <a:t>I.H</a:t>
            </a:r>
            <a:r>
              <a:rPr sz="1200" b="1" spc="-160" dirty="0">
                <a:latin typeface="Bookman Old Style"/>
                <a:cs typeface="Bookman Old Style"/>
              </a:rPr>
              <a:t> </a:t>
            </a:r>
            <a:r>
              <a:rPr sz="1200" b="1" spc="-5" dirty="0">
                <a:latin typeface="Bookman Old Style"/>
                <a:cs typeface="Bookman Old Style"/>
              </a:rPr>
              <a:t>Machine</a:t>
            </a:r>
            <a:endParaRPr sz="1200">
              <a:latin typeface="Bookman Old Style"/>
              <a:cs typeface="Bookman Old Styl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03337" y="4329682"/>
            <a:ext cx="1860550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Bookman Old Style"/>
                <a:cs typeface="Bookman Old Style"/>
              </a:rPr>
              <a:t>Stationary </a:t>
            </a:r>
            <a:r>
              <a:rPr sz="1200" b="1" dirty="0">
                <a:latin typeface="Bookman Old Style"/>
                <a:cs typeface="Bookman Old Style"/>
              </a:rPr>
              <a:t>I.H</a:t>
            </a:r>
            <a:r>
              <a:rPr sz="1200" b="1" spc="-160" dirty="0">
                <a:latin typeface="Bookman Old Style"/>
                <a:cs typeface="Bookman Old Style"/>
              </a:rPr>
              <a:t> </a:t>
            </a:r>
            <a:r>
              <a:rPr sz="1200" b="1" spc="-5" dirty="0">
                <a:latin typeface="Bookman Old Style"/>
                <a:cs typeface="Bookman Old Style"/>
              </a:rPr>
              <a:t>Machine</a:t>
            </a:r>
            <a:endParaRPr sz="1200">
              <a:latin typeface="Bookman Old Style"/>
              <a:cs typeface="Bookman Old Styl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36139" y="6768081"/>
            <a:ext cx="1870075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Bookman Old Style"/>
                <a:cs typeface="Bookman Old Style"/>
              </a:rPr>
              <a:t>Horizontal </a:t>
            </a:r>
            <a:r>
              <a:rPr sz="1200" b="1" dirty="0">
                <a:latin typeface="Bookman Old Style"/>
                <a:cs typeface="Bookman Old Style"/>
              </a:rPr>
              <a:t>I.H</a:t>
            </a:r>
            <a:r>
              <a:rPr sz="1200" b="1" spc="-110" dirty="0">
                <a:latin typeface="Bookman Old Style"/>
                <a:cs typeface="Bookman Old Style"/>
              </a:rPr>
              <a:t> </a:t>
            </a:r>
            <a:r>
              <a:rPr sz="1200" b="1" spc="-5" dirty="0">
                <a:latin typeface="Bookman Old Style"/>
                <a:cs typeface="Bookman Old Style"/>
              </a:rPr>
              <a:t>Machine</a:t>
            </a:r>
            <a:endParaRPr sz="1200">
              <a:latin typeface="Bookman Old Style"/>
              <a:cs typeface="Bookman Old Styl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57632" y="6768081"/>
            <a:ext cx="1960880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Bookman Old Style"/>
                <a:cs typeface="Bookman Old Style"/>
              </a:rPr>
              <a:t>Tempering F/c </a:t>
            </a:r>
            <a:r>
              <a:rPr sz="1200" b="1" dirty="0">
                <a:latin typeface="Bookman Old Style"/>
                <a:cs typeface="Bookman Old Style"/>
              </a:rPr>
              <a:t>with</a:t>
            </a:r>
            <a:r>
              <a:rPr sz="1200" b="1" spc="-190" dirty="0">
                <a:latin typeface="Bookman Old Style"/>
                <a:cs typeface="Bookman Old Style"/>
              </a:rPr>
              <a:t> </a:t>
            </a:r>
            <a:r>
              <a:rPr sz="1200" b="1" spc="-5" dirty="0">
                <a:latin typeface="Bookman Old Style"/>
                <a:cs typeface="Bookman Old Style"/>
              </a:rPr>
              <a:t>PLC</a:t>
            </a:r>
            <a:endParaRPr sz="1200">
              <a:latin typeface="Bookman Old Style"/>
              <a:cs typeface="Bookman Old Style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2000" y="533400"/>
            <a:ext cx="6858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4670">
              <a:lnSpc>
                <a:spcPct val="100000"/>
              </a:lnSpc>
            </a:pPr>
            <a:r>
              <a:rPr sz="2200" b="0" spc="-5" dirty="0">
                <a:latin typeface="Century Gothic"/>
                <a:cs typeface="Century Gothic"/>
              </a:rPr>
              <a:t>Broaching</a:t>
            </a:r>
            <a:r>
              <a:rPr sz="2200" b="0" spc="-215" dirty="0">
                <a:latin typeface="Century Gothic"/>
                <a:cs typeface="Century Gothic"/>
              </a:rPr>
              <a:t> </a:t>
            </a:r>
            <a:r>
              <a:rPr sz="2200" b="0" spc="-5" dirty="0">
                <a:latin typeface="Century Gothic"/>
                <a:cs typeface="Century Gothic"/>
              </a:rPr>
              <a:t>Machine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14400" y="1828800"/>
            <a:ext cx="3886199" cy="4571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05400" y="1783080"/>
            <a:ext cx="3581399" cy="47701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382000" y="4572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92605">
              <a:lnSpc>
                <a:spcPct val="100000"/>
              </a:lnSpc>
            </a:pPr>
            <a:r>
              <a:rPr b="0" spc="-5" dirty="0">
                <a:latin typeface="Century Gothic"/>
                <a:cs typeface="Century Gothic"/>
              </a:rPr>
              <a:t>Inspection</a:t>
            </a:r>
            <a:r>
              <a:rPr b="0" spc="-170" dirty="0">
                <a:latin typeface="Century Gothic"/>
                <a:cs typeface="Century Gothic"/>
              </a:rPr>
              <a:t> </a:t>
            </a:r>
            <a:r>
              <a:rPr b="0" spc="-5" dirty="0">
                <a:latin typeface="Century Gothic"/>
                <a:cs typeface="Century Gothic"/>
              </a:rPr>
              <a:t>Facilities</a:t>
            </a: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49807" y="1804416"/>
          <a:ext cx="4558281" cy="45902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5997"/>
                <a:gridCol w="2734817"/>
                <a:gridCol w="1077467"/>
              </a:tblGrid>
              <a:tr h="304799"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S.No.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3715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703580">
                        <a:lnSpc>
                          <a:spcPts val="1590"/>
                        </a:lnSpc>
                      </a:pP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Machine</a:t>
                      </a:r>
                      <a:r>
                        <a:rPr sz="1400" b="1" spc="-204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dirty="0">
                          <a:latin typeface="Century Gothic"/>
                          <a:cs typeface="Century Gothic"/>
                        </a:rPr>
                        <a:t>Types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3715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FFFFF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R="65405" algn="r">
                        <a:lnSpc>
                          <a:spcPts val="1590"/>
                        </a:lnSpc>
                      </a:pP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Q</a:t>
                      </a:r>
                      <a:r>
                        <a:rPr sz="1400" b="1" spc="-15" dirty="0">
                          <a:latin typeface="Century Gothic"/>
                          <a:cs typeface="Century Gothic"/>
                        </a:rPr>
                        <a:t>u</a:t>
                      </a: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a</a:t>
                      </a:r>
                      <a:r>
                        <a:rPr sz="1400" b="1" spc="-15" dirty="0">
                          <a:latin typeface="Century Gothic"/>
                          <a:cs typeface="Century Gothic"/>
                        </a:rPr>
                        <a:t>n</a:t>
                      </a: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tit</a:t>
                      </a:r>
                      <a:r>
                        <a:rPr sz="1400" b="1" dirty="0">
                          <a:latin typeface="Century Gothic"/>
                          <a:cs typeface="Century Gothic"/>
                        </a:rPr>
                        <a:t>y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FFFFF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</a:tr>
              <a:tr h="304799"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1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3715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590"/>
                        </a:lnSpc>
                      </a:pP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Height</a:t>
                      </a:r>
                      <a:r>
                        <a:rPr sz="1400" b="1" spc="-17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Master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3715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ts val="1590"/>
                        </a:lnSpc>
                      </a:pPr>
                      <a:r>
                        <a:rPr lang="en-US" sz="1400" b="1" dirty="0" smtClean="0">
                          <a:latin typeface="Century Gothic"/>
                          <a:cs typeface="Century Gothic"/>
                        </a:rPr>
                        <a:t>7</a:t>
                      </a:r>
                      <a:endParaRPr sz="1400" b="1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</a:tr>
              <a:tr h="304799"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2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3715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59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Surface </a:t>
                      </a: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Finish</a:t>
                      </a:r>
                      <a:r>
                        <a:rPr sz="1400" b="1" spc="-2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Tester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3715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ts val="159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4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</a:tr>
              <a:tr h="306323"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3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3715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590"/>
                        </a:lnSpc>
                      </a:pP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Roundness</a:t>
                      </a:r>
                      <a:r>
                        <a:rPr sz="1400" b="1" spc="-2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Tester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3715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ts val="159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1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</a:tr>
              <a:tr h="306323"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4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3715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59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Vickers </a:t>
                      </a: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Hardness</a:t>
                      </a:r>
                      <a:r>
                        <a:rPr sz="1400" b="1" spc="-27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Tester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3715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ts val="159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1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</a:tr>
              <a:tr h="306323"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5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3715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590"/>
                        </a:lnSpc>
                      </a:pP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Millipore Testing</a:t>
                      </a:r>
                      <a:r>
                        <a:rPr sz="1400" b="1" spc="-114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Machine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3715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ts val="159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1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</a:tr>
              <a:tr h="30632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6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3715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Profile</a:t>
                      </a:r>
                      <a:r>
                        <a:rPr sz="1400" b="1" spc="-2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dirty="0">
                          <a:latin typeface="Century Gothic"/>
                          <a:cs typeface="Century Gothic"/>
                        </a:rPr>
                        <a:t>Projector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3715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2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</a:tr>
              <a:tr h="30632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7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3715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Eddy </a:t>
                      </a: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Current</a:t>
                      </a:r>
                      <a:r>
                        <a:rPr sz="1400" b="1" spc="-2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dirty="0">
                          <a:latin typeface="Century Gothic"/>
                          <a:cs typeface="Century Gothic"/>
                        </a:rPr>
                        <a:t>Sorter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3715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1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</a:tr>
              <a:tr h="30632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8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3715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600"/>
                        </a:lnSpc>
                      </a:pP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Magna Flux</a:t>
                      </a:r>
                      <a:r>
                        <a:rPr sz="1400" b="1" spc="-16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testing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3715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2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</a:tr>
              <a:tr h="30632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9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3715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CMM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3715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ts val="1600"/>
                        </a:lnSpc>
                      </a:pPr>
                      <a:r>
                        <a:rPr lang="en-US" sz="1400" b="1" dirty="0" smtClean="0">
                          <a:latin typeface="Century Gothic"/>
                          <a:cs typeface="Century Gothic"/>
                        </a:rPr>
                        <a:t>2</a:t>
                      </a:r>
                      <a:endParaRPr sz="1400" b="1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</a:tr>
              <a:tr h="30632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10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3715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600"/>
                        </a:lnSpc>
                      </a:pP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Contour</a:t>
                      </a:r>
                      <a:r>
                        <a:rPr sz="1400" b="1" spc="-18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Tracer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3715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1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</a:tr>
              <a:tr h="30632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11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3715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600"/>
                        </a:lnSpc>
                      </a:pP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Universal Testing</a:t>
                      </a:r>
                      <a:r>
                        <a:rPr sz="1400" b="1" spc="-1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Machine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3715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1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</a:tr>
              <a:tr h="30632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12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3715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Index </a:t>
                      </a: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Measurement</a:t>
                      </a:r>
                      <a:r>
                        <a:rPr sz="1400" b="1" spc="-20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dirty="0">
                          <a:latin typeface="Century Gothic"/>
                          <a:cs typeface="Century Gothic"/>
                        </a:rPr>
                        <a:t>Device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3715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ts val="1600"/>
                        </a:lnSpc>
                      </a:pPr>
                      <a:r>
                        <a:rPr lang="en-US" sz="1400" smtClean="0">
                          <a:latin typeface="Century Gothic"/>
                          <a:cs typeface="Century Gothic"/>
                        </a:rPr>
                        <a:t>3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</a:tr>
              <a:tr h="30632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13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3715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Rockwell </a:t>
                      </a: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Hardness</a:t>
                      </a:r>
                      <a:r>
                        <a:rPr sz="1400" b="1" spc="-229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spc="-5" dirty="0">
                          <a:latin typeface="Century Gothic"/>
                          <a:cs typeface="Century Gothic"/>
                        </a:rPr>
                        <a:t>Tester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3715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5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</a:tr>
              <a:tr h="30632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14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3715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Spectro, Image</a:t>
                      </a:r>
                      <a:r>
                        <a:rPr sz="1400" b="1" spc="-2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400" b="1" dirty="0">
                          <a:latin typeface="Century Gothic"/>
                          <a:cs typeface="Century Gothic"/>
                        </a:rPr>
                        <a:t>Analyzer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3715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ts val="1600"/>
                        </a:lnSpc>
                      </a:pPr>
                      <a:r>
                        <a:rPr sz="1400" b="1" dirty="0">
                          <a:latin typeface="Century Gothic"/>
                          <a:cs typeface="Century Gothic"/>
                        </a:rPr>
                        <a:t>1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191">
                      <a:solidFill>
                        <a:srgbClr val="7F007F"/>
                      </a:solidFill>
                      <a:prstDash val="solid"/>
                    </a:lnL>
                    <a:lnR w="12191">
                      <a:solidFill>
                        <a:srgbClr val="7F007F"/>
                      </a:solidFill>
                      <a:prstDash val="solid"/>
                    </a:lnR>
                    <a:lnT w="12191">
                      <a:solidFill>
                        <a:srgbClr val="7F007F"/>
                      </a:solidFill>
                      <a:prstDash val="solid"/>
                    </a:lnT>
                    <a:lnB w="12191">
                      <a:solidFill>
                        <a:srgbClr val="7F007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5410200" y="1752600"/>
            <a:ext cx="4114799" cy="2133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99532" y="1741932"/>
            <a:ext cx="4137660" cy="2144395"/>
          </a:xfrm>
          <a:custGeom>
            <a:avLst/>
            <a:gdLst/>
            <a:ahLst/>
            <a:cxnLst/>
            <a:rect l="l" t="t" r="r" b="b"/>
            <a:pathLst>
              <a:path w="4137659" h="2144395">
                <a:moveTo>
                  <a:pt x="4137659" y="2144267"/>
                </a:moveTo>
                <a:lnTo>
                  <a:pt x="4137659" y="3047"/>
                </a:lnTo>
                <a:lnTo>
                  <a:pt x="4134611" y="0"/>
                </a:lnTo>
                <a:lnTo>
                  <a:pt x="3047" y="0"/>
                </a:lnTo>
                <a:lnTo>
                  <a:pt x="0" y="3047"/>
                </a:lnTo>
                <a:lnTo>
                  <a:pt x="0" y="2144267"/>
                </a:lnTo>
                <a:lnTo>
                  <a:pt x="6095" y="2144267"/>
                </a:lnTo>
                <a:lnTo>
                  <a:pt x="6095" y="12191"/>
                </a:lnTo>
                <a:lnTo>
                  <a:pt x="12191" y="6095"/>
                </a:lnTo>
                <a:lnTo>
                  <a:pt x="12191" y="12191"/>
                </a:lnTo>
                <a:lnTo>
                  <a:pt x="4123943" y="12191"/>
                </a:lnTo>
                <a:lnTo>
                  <a:pt x="4123943" y="6095"/>
                </a:lnTo>
                <a:lnTo>
                  <a:pt x="4131563" y="12191"/>
                </a:lnTo>
                <a:lnTo>
                  <a:pt x="4131563" y="2144267"/>
                </a:lnTo>
                <a:lnTo>
                  <a:pt x="4137659" y="2144267"/>
                </a:lnTo>
                <a:close/>
              </a:path>
              <a:path w="4137659" h="2144395">
                <a:moveTo>
                  <a:pt x="12191" y="12191"/>
                </a:moveTo>
                <a:lnTo>
                  <a:pt x="12191" y="6095"/>
                </a:lnTo>
                <a:lnTo>
                  <a:pt x="6095" y="12191"/>
                </a:lnTo>
                <a:lnTo>
                  <a:pt x="12191" y="12191"/>
                </a:lnTo>
                <a:close/>
              </a:path>
              <a:path w="4137659" h="2144395">
                <a:moveTo>
                  <a:pt x="12191" y="2144267"/>
                </a:moveTo>
                <a:lnTo>
                  <a:pt x="12191" y="12191"/>
                </a:lnTo>
                <a:lnTo>
                  <a:pt x="6095" y="12191"/>
                </a:lnTo>
                <a:lnTo>
                  <a:pt x="6095" y="2144267"/>
                </a:lnTo>
                <a:lnTo>
                  <a:pt x="12191" y="2144267"/>
                </a:lnTo>
                <a:close/>
              </a:path>
              <a:path w="4137659" h="2144395">
                <a:moveTo>
                  <a:pt x="4131563" y="12191"/>
                </a:moveTo>
                <a:lnTo>
                  <a:pt x="4123943" y="6095"/>
                </a:lnTo>
                <a:lnTo>
                  <a:pt x="4123943" y="12191"/>
                </a:lnTo>
                <a:lnTo>
                  <a:pt x="4131563" y="12191"/>
                </a:lnTo>
                <a:close/>
              </a:path>
              <a:path w="4137659" h="2144395">
                <a:moveTo>
                  <a:pt x="4131563" y="2144267"/>
                </a:moveTo>
                <a:lnTo>
                  <a:pt x="4131563" y="12191"/>
                </a:lnTo>
                <a:lnTo>
                  <a:pt x="4123943" y="12191"/>
                </a:lnTo>
                <a:lnTo>
                  <a:pt x="4123943" y="2144267"/>
                </a:lnTo>
                <a:lnTo>
                  <a:pt x="4131563" y="2144267"/>
                </a:lnTo>
                <a:close/>
              </a:path>
            </a:pathLst>
          </a:custGeom>
          <a:solidFill>
            <a:srgbClr val="4F7F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10200" y="3886200"/>
            <a:ext cx="4114799" cy="76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99532" y="3886199"/>
            <a:ext cx="4137660" cy="88900"/>
          </a:xfrm>
          <a:custGeom>
            <a:avLst/>
            <a:gdLst/>
            <a:ahLst/>
            <a:cxnLst/>
            <a:rect l="l" t="t" r="r" b="b"/>
            <a:pathLst>
              <a:path w="4137659" h="88900">
                <a:moveTo>
                  <a:pt x="12191" y="74676"/>
                </a:moveTo>
                <a:lnTo>
                  <a:pt x="12191" y="0"/>
                </a:lnTo>
                <a:lnTo>
                  <a:pt x="0" y="0"/>
                </a:lnTo>
                <a:lnTo>
                  <a:pt x="0" y="85344"/>
                </a:lnTo>
                <a:lnTo>
                  <a:pt x="3047" y="88392"/>
                </a:lnTo>
                <a:lnTo>
                  <a:pt x="6095" y="88392"/>
                </a:lnTo>
                <a:lnTo>
                  <a:pt x="6095" y="74676"/>
                </a:lnTo>
                <a:lnTo>
                  <a:pt x="12191" y="74676"/>
                </a:lnTo>
                <a:close/>
              </a:path>
              <a:path w="4137659" h="88900">
                <a:moveTo>
                  <a:pt x="4131563" y="74676"/>
                </a:moveTo>
                <a:lnTo>
                  <a:pt x="6095" y="74676"/>
                </a:lnTo>
                <a:lnTo>
                  <a:pt x="12191" y="82296"/>
                </a:lnTo>
                <a:lnTo>
                  <a:pt x="12191" y="88392"/>
                </a:lnTo>
                <a:lnTo>
                  <a:pt x="4123943" y="88392"/>
                </a:lnTo>
                <a:lnTo>
                  <a:pt x="4123943" y="82296"/>
                </a:lnTo>
                <a:lnTo>
                  <a:pt x="4131563" y="74676"/>
                </a:lnTo>
                <a:close/>
              </a:path>
              <a:path w="4137659" h="88900">
                <a:moveTo>
                  <a:pt x="12191" y="88392"/>
                </a:moveTo>
                <a:lnTo>
                  <a:pt x="12191" y="82296"/>
                </a:lnTo>
                <a:lnTo>
                  <a:pt x="6095" y="74676"/>
                </a:lnTo>
                <a:lnTo>
                  <a:pt x="6095" y="88392"/>
                </a:lnTo>
                <a:lnTo>
                  <a:pt x="12191" y="88392"/>
                </a:lnTo>
                <a:close/>
              </a:path>
              <a:path w="4137659" h="88900">
                <a:moveTo>
                  <a:pt x="4137659" y="85344"/>
                </a:moveTo>
                <a:lnTo>
                  <a:pt x="4137659" y="0"/>
                </a:lnTo>
                <a:lnTo>
                  <a:pt x="4123943" y="0"/>
                </a:lnTo>
                <a:lnTo>
                  <a:pt x="4123943" y="74676"/>
                </a:lnTo>
                <a:lnTo>
                  <a:pt x="4131563" y="74676"/>
                </a:lnTo>
                <a:lnTo>
                  <a:pt x="4131563" y="88392"/>
                </a:lnTo>
                <a:lnTo>
                  <a:pt x="4134611" y="88392"/>
                </a:lnTo>
                <a:lnTo>
                  <a:pt x="4137659" y="85344"/>
                </a:lnTo>
                <a:close/>
              </a:path>
              <a:path w="4137659" h="88900">
                <a:moveTo>
                  <a:pt x="4131563" y="88392"/>
                </a:moveTo>
                <a:lnTo>
                  <a:pt x="4131563" y="74676"/>
                </a:lnTo>
                <a:lnTo>
                  <a:pt x="4123943" y="82296"/>
                </a:lnTo>
                <a:lnTo>
                  <a:pt x="4123943" y="88392"/>
                </a:lnTo>
                <a:lnTo>
                  <a:pt x="4131563" y="88392"/>
                </a:lnTo>
                <a:close/>
              </a:path>
            </a:pathLst>
          </a:custGeom>
          <a:solidFill>
            <a:srgbClr val="4F7F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014460" y="6517637"/>
            <a:ext cx="549275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Century Gothic"/>
                <a:cs typeface="Century Gothic"/>
              </a:rPr>
              <a:t>CMM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98464" y="4114800"/>
            <a:ext cx="2840735" cy="2308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35</a:t>
            </a:fld>
            <a:endParaRPr dirty="0"/>
          </a:p>
        </p:txBody>
      </p:sp>
      <p:sp>
        <p:nvSpPr>
          <p:cNvPr id="18" name="Rectangle 17"/>
          <p:cNvSpPr/>
          <p:nvPr/>
        </p:nvSpPr>
        <p:spPr>
          <a:xfrm>
            <a:off x="8382000" y="533400"/>
            <a:ext cx="609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spc="-5" dirty="0">
                <a:latin typeface="Calibri"/>
                <a:cs typeface="Calibri"/>
              </a:rPr>
              <a:t>INSPECTION</a:t>
            </a:r>
            <a:r>
              <a:rPr b="1" spc="-200" dirty="0">
                <a:latin typeface="Calibri"/>
                <a:cs typeface="Calibri"/>
              </a:rPr>
              <a:t> </a:t>
            </a:r>
            <a:r>
              <a:rPr b="1" spc="-25" dirty="0">
                <a:latin typeface="Calibri"/>
                <a:cs typeface="Calibri"/>
              </a:rPr>
              <a:t>FACILITIES</a:t>
            </a:r>
          </a:p>
        </p:txBody>
      </p:sp>
      <p:sp>
        <p:nvSpPr>
          <p:cNvPr id="9" name="object 9"/>
          <p:cNvSpPr/>
          <p:nvPr/>
        </p:nvSpPr>
        <p:spPr>
          <a:xfrm>
            <a:off x="1319783" y="1600200"/>
            <a:ext cx="2185416" cy="205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09115" y="1589531"/>
            <a:ext cx="2208530" cy="2080260"/>
          </a:xfrm>
          <a:custGeom>
            <a:avLst/>
            <a:gdLst/>
            <a:ahLst/>
            <a:cxnLst/>
            <a:rect l="l" t="t" r="r" b="b"/>
            <a:pathLst>
              <a:path w="2208529" h="2080260">
                <a:moveTo>
                  <a:pt x="2208275" y="2077211"/>
                </a:moveTo>
                <a:lnTo>
                  <a:pt x="2208275" y="3047"/>
                </a:lnTo>
                <a:lnTo>
                  <a:pt x="2205227" y="0"/>
                </a:lnTo>
                <a:lnTo>
                  <a:pt x="3047" y="0"/>
                </a:lnTo>
                <a:lnTo>
                  <a:pt x="0" y="3047"/>
                </a:lnTo>
                <a:lnTo>
                  <a:pt x="0" y="2077211"/>
                </a:lnTo>
                <a:lnTo>
                  <a:pt x="3047" y="2080259"/>
                </a:lnTo>
                <a:lnTo>
                  <a:pt x="6095" y="2080259"/>
                </a:lnTo>
                <a:lnTo>
                  <a:pt x="6095" y="12191"/>
                </a:lnTo>
                <a:lnTo>
                  <a:pt x="13715" y="6095"/>
                </a:lnTo>
                <a:lnTo>
                  <a:pt x="13715" y="12191"/>
                </a:lnTo>
                <a:lnTo>
                  <a:pt x="2194559" y="12191"/>
                </a:lnTo>
                <a:lnTo>
                  <a:pt x="2194559" y="6095"/>
                </a:lnTo>
                <a:lnTo>
                  <a:pt x="2202179" y="12191"/>
                </a:lnTo>
                <a:lnTo>
                  <a:pt x="2202179" y="2080259"/>
                </a:lnTo>
                <a:lnTo>
                  <a:pt x="2205227" y="2080259"/>
                </a:lnTo>
                <a:lnTo>
                  <a:pt x="2208275" y="2077211"/>
                </a:lnTo>
                <a:close/>
              </a:path>
              <a:path w="2208529" h="2080260">
                <a:moveTo>
                  <a:pt x="13715" y="12191"/>
                </a:moveTo>
                <a:lnTo>
                  <a:pt x="13715" y="6095"/>
                </a:lnTo>
                <a:lnTo>
                  <a:pt x="6095" y="12191"/>
                </a:lnTo>
                <a:lnTo>
                  <a:pt x="13715" y="12191"/>
                </a:lnTo>
                <a:close/>
              </a:path>
              <a:path w="2208529" h="2080260">
                <a:moveTo>
                  <a:pt x="13715" y="2066543"/>
                </a:moveTo>
                <a:lnTo>
                  <a:pt x="13715" y="12191"/>
                </a:lnTo>
                <a:lnTo>
                  <a:pt x="6095" y="12191"/>
                </a:lnTo>
                <a:lnTo>
                  <a:pt x="6095" y="2066543"/>
                </a:lnTo>
                <a:lnTo>
                  <a:pt x="13715" y="2066543"/>
                </a:lnTo>
                <a:close/>
              </a:path>
              <a:path w="2208529" h="2080260">
                <a:moveTo>
                  <a:pt x="2202179" y="2066543"/>
                </a:moveTo>
                <a:lnTo>
                  <a:pt x="6095" y="2066543"/>
                </a:lnTo>
                <a:lnTo>
                  <a:pt x="13715" y="2074163"/>
                </a:lnTo>
                <a:lnTo>
                  <a:pt x="13715" y="2080259"/>
                </a:lnTo>
                <a:lnTo>
                  <a:pt x="2194559" y="2080259"/>
                </a:lnTo>
                <a:lnTo>
                  <a:pt x="2194559" y="2074163"/>
                </a:lnTo>
                <a:lnTo>
                  <a:pt x="2202179" y="2066543"/>
                </a:lnTo>
                <a:close/>
              </a:path>
              <a:path w="2208529" h="2080260">
                <a:moveTo>
                  <a:pt x="13715" y="2080259"/>
                </a:moveTo>
                <a:lnTo>
                  <a:pt x="13715" y="2074163"/>
                </a:lnTo>
                <a:lnTo>
                  <a:pt x="6095" y="2066543"/>
                </a:lnTo>
                <a:lnTo>
                  <a:pt x="6095" y="2080259"/>
                </a:lnTo>
                <a:lnTo>
                  <a:pt x="13715" y="2080259"/>
                </a:lnTo>
                <a:close/>
              </a:path>
              <a:path w="2208529" h="2080260">
                <a:moveTo>
                  <a:pt x="2202179" y="12191"/>
                </a:moveTo>
                <a:lnTo>
                  <a:pt x="2194559" y="6095"/>
                </a:lnTo>
                <a:lnTo>
                  <a:pt x="2194559" y="12191"/>
                </a:lnTo>
                <a:lnTo>
                  <a:pt x="2202179" y="12191"/>
                </a:lnTo>
                <a:close/>
              </a:path>
              <a:path w="2208529" h="2080260">
                <a:moveTo>
                  <a:pt x="2202179" y="2066543"/>
                </a:moveTo>
                <a:lnTo>
                  <a:pt x="2202179" y="12191"/>
                </a:lnTo>
                <a:lnTo>
                  <a:pt x="2194559" y="12191"/>
                </a:lnTo>
                <a:lnTo>
                  <a:pt x="2194559" y="2066543"/>
                </a:lnTo>
                <a:lnTo>
                  <a:pt x="2202179" y="2066543"/>
                </a:lnTo>
                <a:close/>
              </a:path>
              <a:path w="2208529" h="2080260">
                <a:moveTo>
                  <a:pt x="2202179" y="2080259"/>
                </a:moveTo>
                <a:lnTo>
                  <a:pt x="2202179" y="2066543"/>
                </a:lnTo>
                <a:lnTo>
                  <a:pt x="2194559" y="2074163"/>
                </a:lnTo>
                <a:lnTo>
                  <a:pt x="2194559" y="2080259"/>
                </a:lnTo>
                <a:lnTo>
                  <a:pt x="2202179" y="2080259"/>
                </a:lnTo>
                <a:close/>
              </a:path>
            </a:pathLst>
          </a:custGeom>
          <a:solidFill>
            <a:srgbClr val="4F7F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38600" y="1600200"/>
            <a:ext cx="2013204" cy="213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27932" y="1589531"/>
            <a:ext cx="2034539" cy="2156460"/>
          </a:xfrm>
          <a:custGeom>
            <a:avLst/>
            <a:gdLst/>
            <a:ahLst/>
            <a:cxnLst/>
            <a:rect l="l" t="t" r="r" b="b"/>
            <a:pathLst>
              <a:path w="2034539" h="2156460">
                <a:moveTo>
                  <a:pt x="2034539" y="2153411"/>
                </a:moveTo>
                <a:lnTo>
                  <a:pt x="2034539" y="3047"/>
                </a:lnTo>
                <a:lnTo>
                  <a:pt x="2031491" y="0"/>
                </a:lnTo>
                <a:lnTo>
                  <a:pt x="3047" y="0"/>
                </a:lnTo>
                <a:lnTo>
                  <a:pt x="0" y="3047"/>
                </a:lnTo>
                <a:lnTo>
                  <a:pt x="0" y="2153411"/>
                </a:lnTo>
                <a:lnTo>
                  <a:pt x="3047" y="2156459"/>
                </a:lnTo>
                <a:lnTo>
                  <a:pt x="6095" y="2156459"/>
                </a:lnTo>
                <a:lnTo>
                  <a:pt x="6095" y="12191"/>
                </a:lnTo>
                <a:lnTo>
                  <a:pt x="12191" y="6095"/>
                </a:lnTo>
                <a:lnTo>
                  <a:pt x="12191" y="12191"/>
                </a:lnTo>
                <a:lnTo>
                  <a:pt x="2022347" y="12191"/>
                </a:lnTo>
                <a:lnTo>
                  <a:pt x="2022347" y="6095"/>
                </a:lnTo>
                <a:lnTo>
                  <a:pt x="2028443" y="12191"/>
                </a:lnTo>
                <a:lnTo>
                  <a:pt x="2028443" y="2156459"/>
                </a:lnTo>
                <a:lnTo>
                  <a:pt x="2031491" y="2156459"/>
                </a:lnTo>
                <a:lnTo>
                  <a:pt x="2034539" y="2153411"/>
                </a:lnTo>
                <a:close/>
              </a:path>
              <a:path w="2034539" h="2156460">
                <a:moveTo>
                  <a:pt x="12191" y="12191"/>
                </a:moveTo>
                <a:lnTo>
                  <a:pt x="12191" y="6095"/>
                </a:lnTo>
                <a:lnTo>
                  <a:pt x="6095" y="12191"/>
                </a:lnTo>
                <a:lnTo>
                  <a:pt x="12191" y="12191"/>
                </a:lnTo>
                <a:close/>
              </a:path>
              <a:path w="2034539" h="2156460">
                <a:moveTo>
                  <a:pt x="12191" y="2142743"/>
                </a:moveTo>
                <a:lnTo>
                  <a:pt x="12191" y="12191"/>
                </a:lnTo>
                <a:lnTo>
                  <a:pt x="6095" y="12191"/>
                </a:lnTo>
                <a:lnTo>
                  <a:pt x="6095" y="2142743"/>
                </a:lnTo>
                <a:lnTo>
                  <a:pt x="12191" y="2142743"/>
                </a:lnTo>
                <a:close/>
              </a:path>
              <a:path w="2034539" h="2156460">
                <a:moveTo>
                  <a:pt x="2028443" y="2142743"/>
                </a:moveTo>
                <a:lnTo>
                  <a:pt x="6095" y="2142743"/>
                </a:lnTo>
                <a:lnTo>
                  <a:pt x="12191" y="2150363"/>
                </a:lnTo>
                <a:lnTo>
                  <a:pt x="12191" y="2156459"/>
                </a:lnTo>
                <a:lnTo>
                  <a:pt x="2022347" y="2156459"/>
                </a:lnTo>
                <a:lnTo>
                  <a:pt x="2022347" y="2150363"/>
                </a:lnTo>
                <a:lnTo>
                  <a:pt x="2028443" y="2142743"/>
                </a:lnTo>
                <a:close/>
              </a:path>
              <a:path w="2034539" h="2156460">
                <a:moveTo>
                  <a:pt x="12191" y="2156459"/>
                </a:moveTo>
                <a:lnTo>
                  <a:pt x="12191" y="2150363"/>
                </a:lnTo>
                <a:lnTo>
                  <a:pt x="6095" y="2142743"/>
                </a:lnTo>
                <a:lnTo>
                  <a:pt x="6095" y="2156459"/>
                </a:lnTo>
                <a:lnTo>
                  <a:pt x="12191" y="2156459"/>
                </a:lnTo>
                <a:close/>
              </a:path>
              <a:path w="2034539" h="2156460">
                <a:moveTo>
                  <a:pt x="2028443" y="12191"/>
                </a:moveTo>
                <a:lnTo>
                  <a:pt x="2022347" y="6095"/>
                </a:lnTo>
                <a:lnTo>
                  <a:pt x="2022347" y="12191"/>
                </a:lnTo>
                <a:lnTo>
                  <a:pt x="2028443" y="12191"/>
                </a:lnTo>
                <a:close/>
              </a:path>
              <a:path w="2034539" h="2156460">
                <a:moveTo>
                  <a:pt x="2028443" y="2142743"/>
                </a:moveTo>
                <a:lnTo>
                  <a:pt x="2028443" y="12191"/>
                </a:lnTo>
                <a:lnTo>
                  <a:pt x="2022347" y="12191"/>
                </a:lnTo>
                <a:lnTo>
                  <a:pt x="2022347" y="2142743"/>
                </a:lnTo>
                <a:lnTo>
                  <a:pt x="2028443" y="2142743"/>
                </a:lnTo>
                <a:close/>
              </a:path>
              <a:path w="2034539" h="2156460">
                <a:moveTo>
                  <a:pt x="2028443" y="2156459"/>
                </a:moveTo>
                <a:lnTo>
                  <a:pt x="2028443" y="2142743"/>
                </a:lnTo>
                <a:lnTo>
                  <a:pt x="2022347" y="2150363"/>
                </a:lnTo>
                <a:lnTo>
                  <a:pt x="2022347" y="2156459"/>
                </a:lnTo>
                <a:lnTo>
                  <a:pt x="2028443" y="2156459"/>
                </a:lnTo>
                <a:close/>
              </a:path>
            </a:pathLst>
          </a:custGeom>
          <a:solidFill>
            <a:srgbClr val="4F7F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53200" y="1600199"/>
            <a:ext cx="2362200" cy="2145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42531" y="1589531"/>
            <a:ext cx="2385060" cy="2169160"/>
          </a:xfrm>
          <a:custGeom>
            <a:avLst/>
            <a:gdLst/>
            <a:ahLst/>
            <a:cxnLst/>
            <a:rect l="l" t="t" r="r" b="b"/>
            <a:pathLst>
              <a:path w="2385059" h="2169160">
                <a:moveTo>
                  <a:pt x="2385059" y="2165603"/>
                </a:moveTo>
                <a:lnTo>
                  <a:pt x="2385059" y="3047"/>
                </a:lnTo>
                <a:lnTo>
                  <a:pt x="2382011" y="0"/>
                </a:lnTo>
                <a:lnTo>
                  <a:pt x="3047" y="0"/>
                </a:lnTo>
                <a:lnTo>
                  <a:pt x="0" y="3047"/>
                </a:lnTo>
                <a:lnTo>
                  <a:pt x="0" y="2165603"/>
                </a:lnTo>
                <a:lnTo>
                  <a:pt x="3047" y="2168651"/>
                </a:lnTo>
                <a:lnTo>
                  <a:pt x="6095" y="2168651"/>
                </a:lnTo>
                <a:lnTo>
                  <a:pt x="6095" y="12191"/>
                </a:lnTo>
                <a:lnTo>
                  <a:pt x="12191" y="6095"/>
                </a:lnTo>
                <a:lnTo>
                  <a:pt x="12191" y="12191"/>
                </a:lnTo>
                <a:lnTo>
                  <a:pt x="2371343" y="12191"/>
                </a:lnTo>
                <a:lnTo>
                  <a:pt x="2371343" y="6095"/>
                </a:lnTo>
                <a:lnTo>
                  <a:pt x="2378963" y="12191"/>
                </a:lnTo>
                <a:lnTo>
                  <a:pt x="2378963" y="2168651"/>
                </a:lnTo>
                <a:lnTo>
                  <a:pt x="2382011" y="2168651"/>
                </a:lnTo>
                <a:lnTo>
                  <a:pt x="2385059" y="2165603"/>
                </a:lnTo>
                <a:close/>
              </a:path>
              <a:path w="2385059" h="2169160">
                <a:moveTo>
                  <a:pt x="12191" y="12191"/>
                </a:moveTo>
                <a:lnTo>
                  <a:pt x="12191" y="6095"/>
                </a:lnTo>
                <a:lnTo>
                  <a:pt x="6095" y="12191"/>
                </a:lnTo>
                <a:lnTo>
                  <a:pt x="12191" y="12191"/>
                </a:lnTo>
                <a:close/>
              </a:path>
              <a:path w="2385059" h="2169160">
                <a:moveTo>
                  <a:pt x="12191" y="2154935"/>
                </a:moveTo>
                <a:lnTo>
                  <a:pt x="12191" y="12191"/>
                </a:lnTo>
                <a:lnTo>
                  <a:pt x="6095" y="12191"/>
                </a:lnTo>
                <a:lnTo>
                  <a:pt x="6095" y="2154935"/>
                </a:lnTo>
                <a:lnTo>
                  <a:pt x="12191" y="2154935"/>
                </a:lnTo>
                <a:close/>
              </a:path>
              <a:path w="2385059" h="2169160">
                <a:moveTo>
                  <a:pt x="2378963" y="2154935"/>
                </a:moveTo>
                <a:lnTo>
                  <a:pt x="6095" y="2154935"/>
                </a:lnTo>
                <a:lnTo>
                  <a:pt x="12191" y="2161031"/>
                </a:lnTo>
                <a:lnTo>
                  <a:pt x="12191" y="2168651"/>
                </a:lnTo>
                <a:lnTo>
                  <a:pt x="2371343" y="2168651"/>
                </a:lnTo>
                <a:lnTo>
                  <a:pt x="2371343" y="2161031"/>
                </a:lnTo>
                <a:lnTo>
                  <a:pt x="2378963" y="2154935"/>
                </a:lnTo>
                <a:close/>
              </a:path>
              <a:path w="2385059" h="2169160">
                <a:moveTo>
                  <a:pt x="12191" y="2168651"/>
                </a:moveTo>
                <a:lnTo>
                  <a:pt x="12191" y="2161031"/>
                </a:lnTo>
                <a:lnTo>
                  <a:pt x="6095" y="2154935"/>
                </a:lnTo>
                <a:lnTo>
                  <a:pt x="6095" y="2168651"/>
                </a:lnTo>
                <a:lnTo>
                  <a:pt x="12191" y="2168651"/>
                </a:lnTo>
                <a:close/>
              </a:path>
              <a:path w="2385059" h="2169160">
                <a:moveTo>
                  <a:pt x="2378963" y="12191"/>
                </a:moveTo>
                <a:lnTo>
                  <a:pt x="2371343" y="6095"/>
                </a:lnTo>
                <a:lnTo>
                  <a:pt x="2371343" y="12191"/>
                </a:lnTo>
                <a:lnTo>
                  <a:pt x="2378963" y="12191"/>
                </a:lnTo>
                <a:close/>
              </a:path>
              <a:path w="2385059" h="2169160">
                <a:moveTo>
                  <a:pt x="2378963" y="2154935"/>
                </a:moveTo>
                <a:lnTo>
                  <a:pt x="2378963" y="12191"/>
                </a:lnTo>
                <a:lnTo>
                  <a:pt x="2371343" y="12191"/>
                </a:lnTo>
                <a:lnTo>
                  <a:pt x="2371343" y="2154935"/>
                </a:lnTo>
                <a:lnTo>
                  <a:pt x="2378963" y="2154935"/>
                </a:lnTo>
                <a:close/>
              </a:path>
              <a:path w="2385059" h="2169160">
                <a:moveTo>
                  <a:pt x="2378963" y="2168651"/>
                </a:moveTo>
                <a:lnTo>
                  <a:pt x="2378963" y="2154935"/>
                </a:lnTo>
                <a:lnTo>
                  <a:pt x="2371343" y="2161031"/>
                </a:lnTo>
                <a:lnTo>
                  <a:pt x="2371343" y="2168651"/>
                </a:lnTo>
                <a:lnTo>
                  <a:pt x="2378963" y="2168651"/>
                </a:lnTo>
                <a:close/>
              </a:path>
            </a:pathLst>
          </a:custGeom>
          <a:solidFill>
            <a:srgbClr val="4F7F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059939" y="3849114"/>
            <a:ext cx="878840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latin typeface="Century Gothic"/>
                <a:cs typeface="Century Gothic"/>
              </a:rPr>
              <a:t>S</a:t>
            </a:r>
            <a:r>
              <a:rPr sz="1600" b="1" spc="-25" dirty="0">
                <a:latin typeface="Century Gothic"/>
                <a:cs typeface="Century Gothic"/>
              </a:rPr>
              <a:t>P</a:t>
            </a:r>
            <a:r>
              <a:rPr sz="1600" b="1" spc="-10" dirty="0">
                <a:latin typeface="Century Gothic"/>
                <a:cs typeface="Century Gothic"/>
              </a:rPr>
              <a:t>E</a:t>
            </a:r>
            <a:r>
              <a:rPr sz="1600" b="1" spc="-5" dirty="0">
                <a:latin typeface="Century Gothic"/>
                <a:cs typeface="Century Gothic"/>
              </a:rPr>
              <a:t>CT</a:t>
            </a:r>
            <a:r>
              <a:rPr sz="1600" b="1" spc="-10" dirty="0">
                <a:latin typeface="Century Gothic"/>
                <a:cs typeface="Century Gothic"/>
              </a:rPr>
              <a:t>R</a:t>
            </a:r>
            <a:r>
              <a:rPr sz="1600" b="1" spc="-5" dirty="0">
                <a:latin typeface="Century Gothic"/>
                <a:cs typeface="Century Gothic"/>
              </a:rPr>
              <a:t>O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85860" y="3815586"/>
            <a:ext cx="1858010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5" dirty="0">
                <a:latin typeface="Century Gothic"/>
                <a:cs typeface="Century Gothic"/>
              </a:rPr>
              <a:t>ROUNDNESS</a:t>
            </a:r>
            <a:r>
              <a:rPr sz="1600" b="1" spc="-35" dirty="0">
                <a:latin typeface="Century Gothic"/>
                <a:cs typeface="Century Gothic"/>
              </a:rPr>
              <a:t> </a:t>
            </a:r>
            <a:r>
              <a:rPr sz="1600" b="1" spc="-5" dirty="0">
                <a:latin typeface="Century Gothic"/>
                <a:cs typeface="Century Gothic"/>
              </a:rPr>
              <a:t>TESTER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95400" y="4191000"/>
            <a:ext cx="2209800" cy="1905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84731" y="4180332"/>
            <a:ext cx="2232660" cy="1927860"/>
          </a:xfrm>
          <a:custGeom>
            <a:avLst/>
            <a:gdLst/>
            <a:ahLst/>
            <a:cxnLst/>
            <a:rect l="l" t="t" r="r" b="b"/>
            <a:pathLst>
              <a:path w="2232660" h="1927860">
                <a:moveTo>
                  <a:pt x="2232659" y="1924811"/>
                </a:moveTo>
                <a:lnTo>
                  <a:pt x="2232659" y="3047"/>
                </a:lnTo>
                <a:lnTo>
                  <a:pt x="2229611" y="0"/>
                </a:lnTo>
                <a:lnTo>
                  <a:pt x="3047" y="0"/>
                </a:lnTo>
                <a:lnTo>
                  <a:pt x="0" y="3047"/>
                </a:lnTo>
                <a:lnTo>
                  <a:pt x="0" y="1924811"/>
                </a:lnTo>
                <a:lnTo>
                  <a:pt x="3047" y="1927859"/>
                </a:lnTo>
                <a:lnTo>
                  <a:pt x="6095" y="1927859"/>
                </a:lnTo>
                <a:lnTo>
                  <a:pt x="6095" y="13715"/>
                </a:lnTo>
                <a:lnTo>
                  <a:pt x="13715" y="6095"/>
                </a:lnTo>
                <a:lnTo>
                  <a:pt x="13715" y="13715"/>
                </a:lnTo>
                <a:lnTo>
                  <a:pt x="2218943" y="13715"/>
                </a:lnTo>
                <a:lnTo>
                  <a:pt x="2218943" y="6095"/>
                </a:lnTo>
                <a:lnTo>
                  <a:pt x="2226563" y="13715"/>
                </a:lnTo>
                <a:lnTo>
                  <a:pt x="2226563" y="1927859"/>
                </a:lnTo>
                <a:lnTo>
                  <a:pt x="2229611" y="1927859"/>
                </a:lnTo>
                <a:lnTo>
                  <a:pt x="2232659" y="1924811"/>
                </a:lnTo>
                <a:close/>
              </a:path>
              <a:path w="2232660" h="1927860">
                <a:moveTo>
                  <a:pt x="13715" y="13715"/>
                </a:moveTo>
                <a:lnTo>
                  <a:pt x="13715" y="6095"/>
                </a:lnTo>
                <a:lnTo>
                  <a:pt x="6095" y="13715"/>
                </a:lnTo>
                <a:lnTo>
                  <a:pt x="13715" y="13715"/>
                </a:lnTo>
                <a:close/>
              </a:path>
              <a:path w="2232660" h="1927860">
                <a:moveTo>
                  <a:pt x="13715" y="1914143"/>
                </a:moveTo>
                <a:lnTo>
                  <a:pt x="13715" y="13715"/>
                </a:lnTo>
                <a:lnTo>
                  <a:pt x="6095" y="13715"/>
                </a:lnTo>
                <a:lnTo>
                  <a:pt x="6095" y="1914143"/>
                </a:lnTo>
                <a:lnTo>
                  <a:pt x="13715" y="1914143"/>
                </a:lnTo>
                <a:close/>
              </a:path>
              <a:path w="2232660" h="1927860">
                <a:moveTo>
                  <a:pt x="2226563" y="1914143"/>
                </a:moveTo>
                <a:lnTo>
                  <a:pt x="6095" y="1914143"/>
                </a:lnTo>
                <a:lnTo>
                  <a:pt x="13715" y="1921763"/>
                </a:lnTo>
                <a:lnTo>
                  <a:pt x="13715" y="1927859"/>
                </a:lnTo>
                <a:lnTo>
                  <a:pt x="2218943" y="1927859"/>
                </a:lnTo>
                <a:lnTo>
                  <a:pt x="2218943" y="1921763"/>
                </a:lnTo>
                <a:lnTo>
                  <a:pt x="2226563" y="1914143"/>
                </a:lnTo>
                <a:close/>
              </a:path>
              <a:path w="2232660" h="1927860">
                <a:moveTo>
                  <a:pt x="13715" y="1927859"/>
                </a:moveTo>
                <a:lnTo>
                  <a:pt x="13715" y="1921763"/>
                </a:lnTo>
                <a:lnTo>
                  <a:pt x="6095" y="1914143"/>
                </a:lnTo>
                <a:lnTo>
                  <a:pt x="6095" y="1927859"/>
                </a:lnTo>
                <a:lnTo>
                  <a:pt x="13715" y="1927859"/>
                </a:lnTo>
                <a:close/>
              </a:path>
              <a:path w="2232660" h="1927860">
                <a:moveTo>
                  <a:pt x="2226563" y="13715"/>
                </a:moveTo>
                <a:lnTo>
                  <a:pt x="2218943" y="6095"/>
                </a:lnTo>
                <a:lnTo>
                  <a:pt x="2218943" y="13715"/>
                </a:lnTo>
                <a:lnTo>
                  <a:pt x="2226563" y="13715"/>
                </a:lnTo>
                <a:close/>
              </a:path>
              <a:path w="2232660" h="1927860">
                <a:moveTo>
                  <a:pt x="2226563" y="1914143"/>
                </a:moveTo>
                <a:lnTo>
                  <a:pt x="2226563" y="13715"/>
                </a:lnTo>
                <a:lnTo>
                  <a:pt x="2218943" y="13715"/>
                </a:lnTo>
                <a:lnTo>
                  <a:pt x="2218943" y="1914143"/>
                </a:lnTo>
                <a:lnTo>
                  <a:pt x="2226563" y="1914143"/>
                </a:lnTo>
                <a:close/>
              </a:path>
              <a:path w="2232660" h="1927860">
                <a:moveTo>
                  <a:pt x="2226563" y="1927859"/>
                </a:moveTo>
                <a:lnTo>
                  <a:pt x="2226563" y="1914143"/>
                </a:lnTo>
                <a:lnTo>
                  <a:pt x="2218943" y="1921763"/>
                </a:lnTo>
                <a:lnTo>
                  <a:pt x="2218943" y="1927859"/>
                </a:lnTo>
                <a:lnTo>
                  <a:pt x="2226563" y="1927859"/>
                </a:lnTo>
                <a:close/>
              </a:path>
            </a:pathLst>
          </a:custGeom>
          <a:solidFill>
            <a:srgbClr val="4F7F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117338" y="3849114"/>
            <a:ext cx="1946275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5" dirty="0">
                <a:latin typeface="Century Gothic"/>
                <a:cs typeface="Century Gothic"/>
              </a:rPr>
              <a:t>PROFILE</a:t>
            </a:r>
            <a:r>
              <a:rPr sz="1600" b="1" spc="-90" dirty="0">
                <a:latin typeface="Century Gothic"/>
                <a:cs typeface="Century Gothic"/>
              </a:rPr>
              <a:t> </a:t>
            </a:r>
            <a:r>
              <a:rPr sz="1600" b="1" spc="-15" dirty="0">
                <a:latin typeface="Century Gothic"/>
                <a:cs typeface="Century Gothic"/>
              </a:rPr>
              <a:t>PROJECTOR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97939" y="6365237"/>
            <a:ext cx="2113915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latin typeface="Century Gothic"/>
                <a:cs typeface="Century Gothic"/>
              </a:rPr>
              <a:t>EDDY </a:t>
            </a:r>
            <a:r>
              <a:rPr sz="1600" b="1" spc="-20" dirty="0">
                <a:latin typeface="Century Gothic"/>
                <a:cs typeface="Century Gothic"/>
              </a:rPr>
              <a:t>CURRENT </a:t>
            </a:r>
            <a:r>
              <a:rPr sz="1600" b="1" spc="-5" dirty="0">
                <a:latin typeface="Century Gothic"/>
                <a:cs typeface="Century Gothic"/>
              </a:rPr>
              <a:t>TESTER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038600" y="4191000"/>
            <a:ext cx="1981200" cy="1905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27932" y="4180332"/>
            <a:ext cx="2004060" cy="1927860"/>
          </a:xfrm>
          <a:custGeom>
            <a:avLst/>
            <a:gdLst/>
            <a:ahLst/>
            <a:cxnLst/>
            <a:rect l="l" t="t" r="r" b="b"/>
            <a:pathLst>
              <a:path w="2004060" h="1927860">
                <a:moveTo>
                  <a:pt x="2004059" y="1924811"/>
                </a:moveTo>
                <a:lnTo>
                  <a:pt x="2004059" y="3047"/>
                </a:lnTo>
                <a:lnTo>
                  <a:pt x="2001011" y="0"/>
                </a:lnTo>
                <a:lnTo>
                  <a:pt x="3047" y="0"/>
                </a:lnTo>
                <a:lnTo>
                  <a:pt x="0" y="3047"/>
                </a:lnTo>
                <a:lnTo>
                  <a:pt x="0" y="1924811"/>
                </a:lnTo>
                <a:lnTo>
                  <a:pt x="3047" y="1927859"/>
                </a:lnTo>
                <a:lnTo>
                  <a:pt x="6095" y="1927859"/>
                </a:lnTo>
                <a:lnTo>
                  <a:pt x="6095" y="13715"/>
                </a:lnTo>
                <a:lnTo>
                  <a:pt x="12191" y="6095"/>
                </a:lnTo>
                <a:lnTo>
                  <a:pt x="12191" y="13715"/>
                </a:lnTo>
                <a:lnTo>
                  <a:pt x="1990343" y="13715"/>
                </a:lnTo>
                <a:lnTo>
                  <a:pt x="1990343" y="6095"/>
                </a:lnTo>
                <a:lnTo>
                  <a:pt x="1997963" y="13715"/>
                </a:lnTo>
                <a:lnTo>
                  <a:pt x="1997963" y="1927859"/>
                </a:lnTo>
                <a:lnTo>
                  <a:pt x="2001011" y="1927859"/>
                </a:lnTo>
                <a:lnTo>
                  <a:pt x="2004059" y="1924811"/>
                </a:lnTo>
                <a:close/>
              </a:path>
              <a:path w="2004060" h="1927860">
                <a:moveTo>
                  <a:pt x="12191" y="13715"/>
                </a:moveTo>
                <a:lnTo>
                  <a:pt x="12191" y="6095"/>
                </a:lnTo>
                <a:lnTo>
                  <a:pt x="6095" y="13715"/>
                </a:lnTo>
                <a:lnTo>
                  <a:pt x="12191" y="13715"/>
                </a:lnTo>
                <a:close/>
              </a:path>
              <a:path w="2004060" h="1927860">
                <a:moveTo>
                  <a:pt x="12191" y="1914143"/>
                </a:moveTo>
                <a:lnTo>
                  <a:pt x="12191" y="13715"/>
                </a:lnTo>
                <a:lnTo>
                  <a:pt x="6095" y="13715"/>
                </a:lnTo>
                <a:lnTo>
                  <a:pt x="6095" y="1914143"/>
                </a:lnTo>
                <a:lnTo>
                  <a:pt x="12191" y="1914143"/>
                </a:lnTo>
                <a:close/>
              </a:path>
              <a:path w="2004060" h="1927860">
                <a:moveTo>
                  <a:pt x="1997963" y="1914143"/>
                </a:moveTo>
                <a:lnTo>
                  <a:pt x="6095" y="1914143"/>
                </a:lnTo>
                <a:lnTo>
                  <a:pt x="12191" y="1921763"/>
                </a:lnTo>
                <a:lnTo>
                  <a:pt x="12191" y="1927859"/>
                </a:lnTo>
                <a:lnTo>
                  <a:pt x="1990343" y="1927859"/>
                </a:lnTo>
                <a:lnTo>
                  <a:pt x="1990343" y="1921763"/>
                </a:lnTo>
                <a:lnTo>
                  <a:pt x="1997963" y="1914143"/>
                </a:lnTo>
                <a:close/>
              </a:path>
              <a:path w="2004060" h="1927860">
                <a:moveTo>
                  <a:pt x="12191" y="1927859"/>
                </a:moveTo>
                <a:lnTo>
                  <a:pt x="12191" y="1921763"/>
                </a:lnTo>
                <a:lnTo>
                  <a:pt x="6095" y="1914143"/>
                </a:lnTo>
                <a:lnTo>
                  <a:pt x="6095" y="1927859"/>
                </a:lnTo>
                <a:lnTo>
                  <a:pt x="12191" y="1927859"/>
                </a:lnTo>
                <a:close/>
              </a:path>
              <a:path w="2004060" h="1927860">
                <a:moveTo>
                  <a:pt x="1997963" y="13715"/>
                </a:moveTo>
                <a:lnTo>
                  <a:pt x="1990343" y="6095"/>
                </a:lnTo>
                <a:lnTo>
                  <a:pt x="1990343" y="13715"/>
                </a:lnTo>
                <a:lnTo>
                  <a:pt x="1997963" y="13715"/>
                </a:lnTo>
                <a:close/>
              </a:path>
              <a:path w="2004060" h="1927860">
                <a:moveTo>
                  <a:pt x="1997963" y="1914143"/>
                </a:moveTo>
                <a:lnTo>
                  <a:pt x="1997963" y="13715"/>
                </a:lnTo>
                <a:lnTo>
                  <a:pt x="1990343" y="13715"/>
                </a:lnTo>
                <a:lnTo>
                  <a:pt x="1990343" y="1914143"/>
                </a:lnTo>
                <a:lnTo>
                  <a:pt x="1997963" y="1914143"/>
                </a:lnTo>
                <a:close/>
              </a:path>
              <a:path w="2004060" h="1927860">
                <a:moveTo>
                  <a:pt x="1997963" y="1927859"/>
                </a:moveTo>
                <a:lnTo>
                  <a:pt x="1997963" y="1914143"/>
                </a:lnTo>
                <a:lnTo>
                  <a:pt x="1990343" y="1921763"/>
                </a:lnTo>
                <a:lnTo>
                  <a:pt x="1990343" y="1927859"/>
                </a:lnTo>
                <a:lnTo>
                  <a:pt x="1997963" y="1927859"/>
                </a:lnTo>
                <a:close/>
              </a:path>
            </a:pathLst>
          </a:custGeom>
          <a:solidFill>
            <a:srgbClr val="4F7F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269738" y="6365237"/>
            <a:ext cx="1659889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Century Gothic"/>
                <a:cs typeface="Century Gothic"/>
              </a:rPr>
              <a:t>CONTOUR</a:t>
            </a:r>
            <a:r>
              <a:rPr sz="1600" b="1" spc="-165" dirty="0">
                <a:latin typeface="Century Gothic"/>
                <a:cs typeface="Century Gothic"/>
              </a:rPr>
              <a:t> </a:t>
            </a:r>
            <a:r>
              <a:rPr sz="1600" b="1" spc="-5" dirty="0">
                <a:latin typeface="Century Gothic"/>
                <a:cs typeface="Century Gothic"/>
              </a:rPr>
              <a:t>TESTER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477000" y="4191000"/>
            <a:ext cx="2819399" cy="19385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66332" y="4180332"/>
            <a:ext cx="2842260" cy="1961514"/>
          </a:xfrm>
          <a:custGeom>
            <a:avLst/>
            <a:gdLst/>
            <a:ahLst/>
            <a:cxnLst/>
            <a:rect l="l" t="t" r="r" b="b"/>
            <a:pathLst>
              <a:path w="2842259" h="1961514">
                <a:moveTo>
                  <a:pt x="2842259" y="1958339"/>
                </a:moveTo>
                <a:lnTo>
                  <a:pt x="2842259" y="3047"/>
                </a:lnTo>
                <a:lnTo>
                  <a:pt x="2839211" y="0"/>
                </a:lnTo>
                <a:lnTo>
                  <a:pt x="3047" y="0"/>
                </a:lnTo>
                <a:lnTo>
                  <a:pt x="0" y="3047"/>
                </a:lnTo>
                <a:lnTo>
                  <a:pt x="0" y="1958339"/>
                </a:lnTo>
                <a:lnTo>
                  <a:pt x="3047" y="1961387"/>
                </a:lnTo>
                <a:lnTo>
                  <a:pt x="6095" y="1961387"/>
                </a:lnTo>
                <a:lnTo>
                  <a:pt x="6095" y="13715"/>
                </a:lnTo>
                <a:lnTo>
                  <a:pt x="13715" y="6095"/>
                </a:lnTo>
                <a:lnTo>
                  <a:pt x="13715" y="13715"/>
                </a:lnTo>
                <a:lnTo>
                  <a:pt x="2828543" y="13715"/>
                </a:lnTo>
                <a:lnTo>
                  <a:pt x="2828543" y="6095"/>
                </a:lnTo>
                <a:lnTo>
                  <a:pt x="2836163" y="13715"/>
                </a:lnTo>
                <a:lnTo>
                  <a:pt x="2836163" y="1961387"/>
                </a:lnTo>
                <a:lnTo>
                  <a:pt x="2839211" y="1961387"/>
                </a:lnTo>
                <a:lnTo>
                  <a:pt x="2842259" y="1958339"/>
                </a:lnTo>
                <a:close/>
              </a:path>
              <a:path w="2842259" h="1961514">
                <a:moveTo>
                  <a:pt x="13715" y="13715"/>
                </a:moveTo>
                <a:lnTo>
                  <a:pt x="13715" y="6095"/>
                </a:lnTo>
                <a:lnTo>
                  <a:pt x="6095" y="13715"/>
                </a:lnTo>
                <a:lnTo>
                  <a:pt x="13715" y="13715"/>
                </a:lnTo>
                <a:close/>
              </a:path>
              <a:path w="2842259" h="1961514">
                <a:moveTo>
                  <a:pt x="13715" y="1947671"/>
                </a:moveTo>
                <a:lnTo>
                  <a:pt x="13715" y="13715"/>
                </a:lnTo>
                <a:lnTo>
                  <a:pt x="6095" y="13715"/>
                </a:lnTo>
                <a:lnTo>
                  <a:pt x="6095" y="1947671"/>
                </a:lnTo>
                <a:lnTo>
                  <a:pt x="13715" y="1947671"/>
                </a:lnTo>
                <a:close/>
              </a:path>
              <a:path w="2842259" h="1961514">
                <a:moveTo>
                  <a:pt x="2836163" y="1947671"/>
                </a:moveTo>
                <a:lnTo>
                  <a:pt x="6095" y="1947671"/>
                </a:lnTo>
                <a:lnTo>
                  <a:pt x="13715" y="1955291"/>
                </a:lnTo>
                <a:lnTo>
                  <a:pt x="13715" y="1961387"/>
                </a:lnTo>
                <a:lnTo>
                  <a:pt x="2828543" y="1961387"/>
                </a:lnTo>
                <a:lnTo>
                  <a:pt x="2828543" y="1955291"/>
                </a:lnTo>
                <a:lnTo>
                  <a:pt x="2836163" y="1947671"/>
                </a:lnTo>
                <a:close/>
              </a:path>
              <a:path w="2842259" h="1961514">
                <a:moveTo>
                  <a:pt x="13715" y="1961387"/>
                </a:moveTo>
                <a:lnTo>
                  <a:pt x="13715" y="1955291"/>
                </a:lnTo>
                <a:lnTo>
                  <a:pt x="6095" y="1947671"/>
                </a:lnTo>
                <a:lnTo>
                  <a:pt x="6095" y="1961387"/>
                </a:lnTo>
                <a:lnTo>
                  <a:pt x="13715" y="1961387"/>
                </a:lnTo>
                <a:close/>
              </a:path>
              <a:path w="2842259" h="1961514">
                <a:moveTo>
                  <a:pt x="2836163" y="13715"/>
                </a:moveTo>
                <a:lnTo>
                  <a:pt x="2828543" y="6095"/>
                </a:lnTo>
                <a:lnTo>
                  <a:pt x="2828543" y="13715"/>
                </a:lnTo>
                <a:lnTo>
                  <a:pt x="2836163" y="13715"/>
                </a:lnTo>
                <a:close/>
              </a:path>
              <a:path w="2842259" h="1961514">
                <a:moveTo>
                  <a:pt x="2836163" y="1947671"/>
                </a:moveTo>
                <a:lnTo>
                  <a:pt x="2836163" y="13715"/>
                </a:lnTo>
                <a:lnTo>
                  <a:pt x="2828543" y="13715"/>
                </a:lnTo>
                <a:lnTo>
                  <a:pt x="2828543" y="1947671"/>
                </a:lnTo>
                <a:lnTo>
                  <a:pt x="2836163" y="1947671"/>
                </a:lnTo>
                <a:close/>
              </a:path>
              <a:path w="2842259" h="1961514">
                <a:moveTo>
                  <a:pt x="2836163" y="1961387"/>
                </a:moveTo>
                <a:lnTo>
                  <a:pt x="2836163" y="1947671"/>
                </a:lnTo>
                <a:lnTo>
                  <a:pt x="2828543" y="1955291"/>
                </a:lnTo>
                <a:lnTo>
                  <a:pt x="2828543" y="1961387"/>
                </a:lnTo>
                <a:lnTo>
                  <a:pt x="2836163" y="1961387"/>
                </a:lnTo>
                <a:close/>
              </a:path>
            </a:pathLst>
          </a:custGeom>
          <a:solidFill>
            <a:srgbClr val="4F7F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785860" y="6365237"/>
            <a:ext cx="1873250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5" dirty="0">
                <a:latin typeface="Century Gothic"/>
                <a:cs typeface="Century Gothic"/>
              </a:rPr>
              <a:t>ROUGHNESS</a:t>
            </a:r>
            <a:r>
              <a:rPr sz="1600" b="1" spc="-50" dirty="0">
                <a:latin typeface="Century Gothic"/>
                <a:cs typeface="Century Gothic"/>
              </a:rPr>
              <a:t> </a:t>
            </a:r>
            <a:r>
              <a:rPr sz="1600" b="1" spc="-5" dirty="0">
                <a:latin typeface="Century Gothic"/>
                <a:cs typeface="Century Gothic"/>
              </a:rPr>
              <a:t>TESTER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36</a:t>
            </a:fld>
            <a:endParaRPr dirty="0"/>
          </a:p>
        </p:txBody>
      </p:sp>
      <p:sp>
        <p:nvSpPr>
          <p:cNvPr id="29" name="Rectangle 28"/>
          <p:cNvSpPr/>
          <p:nvPr/>
        </p:nvSpPr>
        <p:spPr>
          <a:xfrm>
            <a:off x="8458200" y="533400"/>
            <a:ext cx="609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8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7540">
              <a:lnSpc>
                <a:spcPct val="100000"/>
              </a:lnSpc>
            </a:pPr>
            <a:r>
              <a:rPr b="0" dirty="0">
                <a:latin typeface="Century Gothic"/>
                <a:cs typeface="Century Gothic"/>
              </a:rPr>
              <a:t>Testing </a:t>
            </a:r>
            <a:r>
              <a:rPr b="0" spc="-5" dirty="0">
                <a:latin typeface="Century Gothic"/>
                <a:cs typeface="Century Gothic"/>
              </a:rPr>
              <a:t>Facilities </a:t>
            </a:r>
            <a:r>
              <a:rPr b="0" spc="15" dirty="0">
                <a:latin typeface="Century Gothic"/>
                <a:cs typeface="Century Gothic"/>
              </a:rPr>
              <a:t>in </a:t>
            </a:r>
            <a:r>
              <a:rPr b="0" dirty="0">
                <a:latin typeface="Century Gothic"/>
                <a:cs typeface="Century Gothic"/>
              </a:rPr>
              <a:t>Metallurgical</a:t>
            </a:r>
            <a:r>
              <a:rPr b="0" spc="-425" dirty="0">
                <a:latin typeface="Century Gothic"/>
                <a:cs typeface="Century Gothic"/>
              </a:rPr>
              <a:t> </a:t>
            </a:r>
            <a:r>
              <a:rPr b="0" spc="-5" dirty="0">
                <a:latin typeface="Century Gothic"/>
                <a:cs typeface="Century Gothic"/>
              </a:rPr>
              <a:t>Lab</a:t>
            </a:r>
          </a:p>
        </p:txBody>
      </p:sp>
      <p:sp>
        <p:nvSpPr>
          <p:cNvPr id="9" name="object 9"/>
          <p:cNvSpPr/>
          <p:nvPr/>
        </p:nvSpPr>
        <p:spPr>
          <a:xfrm>
            <a:off x="1447800" y="1828800"/>
            <a:ext cx="2039111" cy="2514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43400" y="1828800"/>
            <a:ext cx="1600199" cy="2514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34200" y="1828800"/>
            <a:ext cx="1523999" cy="2514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29200" y="4724400"/>
            <a:ext cx="3200399" cy="22753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834387" y="4454650"/>
            <a:ext cx="1110615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Bookman Old Style"/>
                <a:cs typeface="Bookman Old Style"/>
              </a:rPr>
              <a:t>Micro</a:t>
            </a:r>
            <a:r>
              <a:rPr sz="1200" b="1" spc="-140" dirty="0">
                <a:latin typeface="Bookman Old Style"/>
                <a:cs typeface="Bookman Old Style"/>
              </a:rPr>
              <a:t> </a:t>
            </a:r>
            <a:r>
              <a:rPr sz="1200" b="1" spc="-5" dirty="0">
                <a:latin typeface="Bookman Old Style"/>
                <a:cs typeface="Bookman Old Style"/>
              </a:rPr>
              <a:t>Vickers</a:t>
            </a:r>
            <a:endParaRPr sz="1200">
              <a:latin typeface="Bookman Old Style"/>
              <a:cs typeface="Bookman Old Styl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59939" y="7045449"/>
            <a:ext cx="1740535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Bookman Old Style"/>
                <a:cs typeface="Bookman Old Style"/>
              </a:rPr>
              <a:t>Digital Rockwell</a:t>
            </a:r>
            <a:r>
              <a:rPr sz="1200" b="1" spc="-60" dirty="0">
                <a:latin typeface="Bookman Old Style"/>
                <a:cs typeface="Bookman Old Style"/>
              </a:rPr>
              <a:t> </a:t>
            </a:r>
            <a:r>
              <a:rPr sz="1200" b="1" spc="-15" dirty="0">
                <a:latin typeface="Bookman Old Style"/>
                <a:cs typeface="Bookman Old Style"/>
              </a:rPr>
              <a:t>M/c.</a:t>
            </a:r>
            <a:endParaRPr sz="1200">
              <a:latin typeface="Bookman Old Style"/>
              <a:cs typeface="Bookman Old Styl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22138" y="4482082"/>
            <a:ext cx="1235710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Bookman Old Style"/>
                <a:cs typeface="Bookman Old Style"/>
              </a:rPr>
              <a:t>Image</a:t>
            </a:r>
            <a:r>
              <a:rPr sz="1200" b="1" spc="-175" dirty="0">
                <a:latin typeface="Bookman Old Style"/>
                <a:cs typeface="Bookman Old Style"/>
              </a:rPr>
              <a:t> </a:t>
            </a:r>
            <a:r>
              <a:rPr sz="1200" b="1" spc="-5" dirty="0">
                <a:latin typeface="Bookman Old Style"/>
                <a:cs typeface="Bookman Old Style"/>
              </a:rPr>
              <a:t>Analyzer</a:t>
            </a:r>
            <a:endParaRPr sz="1200">
              <a:latin typeface="Bookman Old Style"/>
              <a:cs typeface="Bookman Old Styl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88673" y="4482082"/>
            <a:ext cx="912494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Bookman Old Style"/>
                <a:cs typeface="Bookman Old Style"/>
              </a:rPr>
              <a:t>BHN</a:t>
            </a:r>
            <a:r>
              <a:rPr sz="1200" b="1" spc="-195" dirty="0">
                <a:latin typeface="Bookman Old Style"/>
                <a:cs typeface="Bookman Old Style"/>
              </a:rPr>
              <a:t> </a:t>
            </a:r>
            <a:r>
              <a:rPr sz="1200" b="1" spc="-5" dirty="0">
                <a:latin typeface="Bookman Old Style"/>
                <a:cs typeface="Bookman Old Style"/>
              </a:rPr>
              <a:t>Tester</a:t>
            </a:r>
            <a:endParaRPr sz="1200">
              <a:latin typeface="Bookman Old Style"/>
              <a:cs typeface="Bookman Old Styl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22337" y="7072881"/>
            <a:ext cx="1097280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Bookman Old Style"/>
                <a:cs typeface="Bookman Old Style"/>
              </a:rPr>
              <a:t>UTM</a:t>
            </a:r>
            <a:r>
              <a:rPr sz="1200" b="1" spc="-190" dirty="0">
                <a:latin typeface="Bookman Old Style"/>
                <a:cs typeface="Bookman Old Style"/>
              </a:rPr>
              <a:t> </a:t>
            </a:r>
            <a:r>
              <a:rPr sz="1200" b="1" spc="-5" dirty="0">
                <a:latin typeface="Bookman Old Style"/>
                <a:cs typeface="Bookman Old Style"/>
              </a:rPr>
              <a:t>Machine</a:t>
            </a:r>
            <a:endParaRPr sz="1200">
              <a:latin typeface="Bookman Old Style"/>
              <a:cs typeface="Bookman Old Styl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28800" y="4724400"/>
            <a:ext cx="1943099" cy="2209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8305800" y="457200"/>
            <a:ext cx="838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7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38</a:t>
            </a:fld>
            <a:endParaRPr dirty="0"/>
          </a:p>
        </p:txBody>
      </p:sp>
      <p:pic>
        <p:nvPicPr>
          <p:cNvPr id="4" name="Picture 2" descr="http://az616578.vo.msecnd.net/files/2016/04/29/6359749212265071701171552202_Dollarphotoclub_77959340-1024x5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752600"/>
            <a:ext cx="7879080" cy="4597626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3400" y="7620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24600" y="11430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200" y="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800" y="1524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95400" y="381000"/>
            <a:ext cx="719124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51660">
              <a:lnSpc>
                <a:spcPct val="100000"/>
              </a:lnSpc>
            </a:pPr>
            <a:r>
              <a:rPr lang="en-US" b="0" spc="-5" dirty="0" smtClean="0">
                <a:latin typeface="Century Gothic"/>
                <a:cs typeface="Century Gothic"/>
              </a:rPr>
              <a:t>MT </a:t>
            </a:r>
            <a:r>
              <a:rPr lang="en-US" b="0" spc="-5" dirty="0" err="1" smtClean="0">
                <a:latin typeface="Century Gothic"/>
                <a:cs typeface="Century Gothic"/>
              </a:rPr>
              <a:t>Autocraft</a:t>
            </a:r>
            <a:r>
              <a:rPr lang="en-US" b="0" spc="-5" dirty="0" smtClean="0">
                <a:latin typeface="Century Gothic"/>
                <a:cs typeface="Century Gothic"/>
              </a:rPr>
              <a:t> </a:t>
            </a:r>
            <a:r>
              <a:rPr b="0" spc="-5" smtClean="0">
                <a:latin typeface="Century Gothic"/>
                <a:cs typeface="Century Gothic"/>
              </a:rPr>
              <a:t>Plant</a:t>
            </a:r>
            <a:r>
              <a:rPr b="0" spc="-120" smtClean="0">
                <a:latin typeface="Century Gothic"/>
                <a:cs typeface="Century Gothic"/>
              </a:rPr>
              <a:t> </a:t>
            </a:r>
            <a:r>
              <a:rPr b="0" spc="-5" dirty="0">
                <a:latin typeface="Century Gothic"/>
                <a:cs typeface="Century Gothic"/>
              </a:rPr>
              <a:t>Photographs</a:t>
            </a:r>
          </a:p>
        </p:txBody>
      </p:sp>
      <p:sp>
        <p:nvSpPr>
          <p:cNvPr id="9" name="object 9"/>
          <p:cNvSpPr/>
          <p:nvPr/>
        </p:nvSpPr>
        <p:spPr>
          <a:xfrm>
            <a:off x="228600" y="1066800"/>
            <a:ext cx="3124200" cy="1591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8600" y="2743200"/>
            <a:ext cx="3505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2590" marR="5080" indent="-390525">
              <a:lnSpc>
                <a:spcPct val="100000"/>
              </a:lnSpc>
              <a:tabLst>
                <a:tab pos="899160" algn="l"/>
              </a:tabLst>
            </a:pPr>
            <a:r>
              <a:rPr lang="en-US" sz="1400" dirty="0" err="1" smtClean="0">
                <a:latin typeface="Century Gothic"/>
                <a:cs typeface="Century Gothic"/>
              </a:rPr>
              <a:t>Parwanoo</a:t>
            </a:r>
            <a:r>
              <a:rPr lang="en-US" sz="1400" dirty="0" smtClean="0">
                <a:latin typeface="Century Gothic"/>
                <a:cs typeface="Century Gothic"/>
              </a:rPr>
              <a:t> Mother Plant (60,000 </a:t>
            </a:r>
            <a:r>
              <a:rPr lang="en-US" sz="1400" dirty="0" err="1" smtClean="0">
                <a:latin typeface="Century Gothic"/>
                <a:cs typeface="Century Gothic"/>
              </a:rPr>
              <a:t>Sqft</a:t>
            </a:r>
            <a:r>
              <a:rPr lang="en-US" sz="1400" dirty="0" smtClean="0">
                <a:latin typeface="Century Gothic"/>
                <a:cs typeface="Century Gothic"/>
              </a:rPr>
              <a:t>) 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57800" y="2743200"/>
            <a:ext cx="4495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20" smtClean="0">
                <a:latin typeface="Century Gothic"/>
                <a:cs typeface="Century Gothic"/>
              </a:rPr>
              <a:t>TPD,</a:t>
            </a:r>
            <a:r>
              <a:rPr sz="1400" spc="-90" smtClean="0">
                <a:latin typeface="Century Gothic"/>
                <a:cs typeface="Century Gothic"/>
              </a:rPr>
              <a:t> </a:t>
            </a:r>
            <a:r>
              <a:rPr sz="1400" spc="-5" smtClean="0">
                <a:latin typeface="Century Gothic"/>
                <a:cs typeface="Century Gothic"/>
              </a:rPr>
              <a:t>Parwanoo</a:t>
            </a:r>
            <a:r>
              <a:rPr lang="en-US" sz="1400" spc="-5" dirty="0" smtClean="0">
                <a:latin typeface="Century Gothic"/>
                <a:cs typeface="Century Gothic"/>
              </a:rPr>
              <a:t> (Dedicated to M&amp;M) (20,000 </a:t>
            </a:r>
            <a:r>
              <a:rPr lang="en-US" sz="1400" spc="-5" dirty="0" err="1" smtClean="0">
                <a:latin typeface="Century Gothic"/>
                <a:cs typeface="Century Gothic"/>
              </a:rPr>
              <a:t>Sqft</a:t>
            </a:r>
            <a:r>
              <a:rPr lang="en-US" sz="1400" spc="-5" dirty="0" smtClean="0">
                <a:latin typeface="Century Gothic"/>
                <a:cs typeface="Century Gothic"/>
              </a:rPr>
              <a:t>)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257800" y="990600"/>
            <a:ext cx="3733800" cy="167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4</a:t>
            </a:fld>
            <a:endParaRPr dirty="0"/>
          </a:p>
        </p:txBody>
      </p:sp>
      <p:sp>
        <p:nvSpPr>
          <p:cNvPr id="16" name="object 12"/>
          <p:cNvSpPr/>
          <p:nvPr/>
        </p:nvSpPr>
        <p:spPr>
          <a:xfrm>
            <a:off x="228600" y="3048000"/>
            <a:ext cx="3200400" cy="1676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9"/>
          <p:cNvSpPr txBox="1"/>
          <p:nvPr/>
        </p:nvSpPr>
        <p:spPr>
          <a:xfrm>
            <a:off x="228600" y="4800600"/>
            <a:ext cx="4495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400" spc="-20" smtClean="0">
                <a:latin typeface="Century Gothic"/>
                <a:cs typeface="Century Gothic"/>
              </a:rPr>
              <a:t>CRD,</a:t>
            </a:r>
            <a:r>
              <a:rPr sz="1400" spc="-75" smtClean="0">
                <a:latin typeface="Century Gothic"/>
                <a:cs typeface="Century Gothic"/>
              </a:rPr>
              <a:t> </a:t>
            </a:r>
            <a:r>
              <a:rPr sz="1400" spc="-5" smtClean="0">
                <a:latin typeface="Century Gothic"/>
                <a:cs typeface="Century Gothic"/>
              </a:rPr>
              <a:t>Parwanoo</a:t>
            </a:r>
            <a:r>
              <a:rPr lang="en-US" sz="1400" spc="-5" dirty="0" smtClean="0">
                <a:latin typeface="Century Gothic"/>
                <a:cs typeface="Century Gothic"/>
              </a:rPr>
              <a:t> (Dedicated to M&amp;M) (10,000 </a:t>
            </a:r>
            <a:r>
              <a:rPr lang="en-US" sz="1400" spc="-5" dirty="0" err="1" smtClean="0">
                <a:latin typeface="Century Gothic"/>
                <a:cs typeface="Century Gothic"/>
              </a:rPr>
              <a:t>Sqft</a:t>
            </a:r>
            <a:r>
              <a:rPr lang="en-US" sz="1400" spc="-5" dirty="0" smtClean="0">
                <a:latin typeface="Century Gothic"/>
                <a:cs typeface="Century Gothic"/>
              </a:rPr>
              <a:t>)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8" name="object 11"/>
          <p:cNvSpPr/>
          <p:nvPr/>
        </p:nvSpPr>
        <p:spPr>
          <a:xfrm>
            <a:off x="5181600" y="3048000"/>
            <a:ext cx="3733800" cy="1752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0"/>
          <p:cNvSpPr txBox="1"/>
          <p:nvPr/>
        </p:nvSpPr>
        <p:spPr>
          <a:xfrm>
            <a:off x="5181600" y="4876800"/>
            <a:ext cx="4114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8475" marR="5080" indent="-486409">
              <a:lnSpc>
                <a:spcPct val="100000"/>
              </a:lnSpc>
            </a:pPr>
            <a:r>
              <a:rPr lang="en-US" sz="1400" spc="-5" dirty="0" smtClean="0">
                <a:latin typeface="Century Gothic"/>
                <a:cs typeface="Century Gothic"/>
              </a:rPr>
              <a:t>MT </a:t>
            </a:r>
            <a:r>
              <a:rPr lang="en-US" sz="1400" spc="-5" dirty="0" err="1" smtClean="0">
                <a:latin typeface="Century Gothic"/>
                <a:cs typeface="Century Gothic"/>
              </a:rPr>
              <a:t>Autocraft</a:t>
            </a:r>
            <a:r>
              <a:rPr sz="1400" spc="-15" smtClean="0">
                <a:latin typeface="Century Gothic"/>
                <a:cs typeface="Century Gothic"/>
              </a:rPr>
              <a:t>  </a:t>
            </a:r>
            <a:r>
              <a:rPr sz="1400" spc="-5" smtClean="0">
                <a:latin typeface="Century Gothic"/>
                <a:cs typeface="Century Gothic"/>
              </a:rPr>
              <a:t>MANESAR</a:t>
            </a:r>
            <a:r>
              <a:rPr lang="en-US" sz="1400" spc="-5" dirty="0" smtClean="0">
                <a:latin typeface="Century Gothic"/>
                <a:cs typeface="Century Gothic"/>
              </a:rPr>
              <a:t> (20,000 </a:t>
            </a:r>
            <a:r>
              <a:rPr lang="en-US" sz="1400" spc="-5" dirty="0" err="1" smtClean="0">
                <a:latin typeface="Century Gothic"/>
                <a:cs typeface="Century Gothic"/>
              </a:rPr>
              <a:t>Sqft</a:t>
            </a:r>
            <a:r>
              <a:rPr lang="en-US" sz="1400" spc="-5" dirty="0" smtClean="0">
                <a:latin typeface="Century Gothic"/>
                <a:cs typeface="Century Gothic"/>
              </a:rPr>
              <a:t>)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0" name="object 11"/>
          <p:cNvSpPr/>
          <p:nvPr/>
        </p:nvSpPr>
        <p:spPr>
          <a:xfrm>
            <a:off x="228600" y="5105400"/>
            <a:ext cx="3276600" cy="1981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2"/>
          <p:cNvSpPr txBox="1"/>
          <p:nvPr/>
        </p:nvSpPr>
        <p:spPr>
          <a:xfrm>
            <a:off x="304800" y="7162800"/>
            <a:ext cx="32766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0855" marR="5080" indent="-478790">
              <a:lnSpc>
                <a:spcPct val="100000"/>
              </a:lnSpc>
            </a:pPr>
            <a:r>
              <a:rPr sz="1400" smtClean="0">
                <a:latin typeface="Century Gothic"/>
                <a:cs typeface="Century Gothic"/>
              </a:rPr>
              <a:t>M</a:t>
            </a:r>
            <a:r>
              <a:rPr lang="en-US" sz="1400" dirty="0" smtClean="0">
                <a:latin typeface="Century Gothic"/>
                <a:cs typeface="Century Gothic"/>
              </a:rPr>
              <a:t>T </a:t>
            </a:r>
            <a:r>
              <a:rPr lang="en-US" sz="1400" dirty="0" err="1" smtClean="0">
                <a:latin typeface="Century Gothic"/>
                <a:cs typeface="Century Gothic"/>
              </a:rPr>
              <a:t>Autocraft</a:t>
            </a:r>
            <a:r>
              <a:rPr sz="1400" spc="-5" smtClean="0">
                <a:latin typeface="Century Gothic"/>
                <a:cs typeface="Century Gothic"/>
              </a:rPr>
              <a:t>  Rohtak</a:t>
            </a:r>
            <a:r>
              <a:rPr lang="en-US" sz="1400" spc="-5" dirty="0" smtClean="0">
                <a:latin typeface="Century Gothic"/>
                <a:cs typeface="Century Gothic"/>
              </a:rPr>
              <a:t> (54,000 </a:t>
            </a:r>
            <a:r>
              <a:rPr lang="en-US" sz="1400" spc="-5" dirty="0" err="1" smtClean="0">
                <a:latin typeface="Century Gothic"/>
                <a:cs typeface="Century Gothic"/>
              </a:rPr>
              <a:t>Sqft</a:t>
            </a:r>
            <a:r>
              <a:rPr lang="en-US" sz="1400" spc="-5" dirty="0" smtClean="0">
                <a:latin typeface="Century Gothic"/>
                <a:cs typeface="Century Gothic"/>
              </a:rPr>
              <a:t>)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2" name="object 10"/>
          <p:cNvSpPr/>
          <p:nvPr/>
        </p:nvSpPr>
        <p:spPr>
          <a:xfrm>
            <a:off x="5105399" y="5181601"/>
            <a:ext cx="3886201" cy="1828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/>
          <p:cNvSpPr txBox="1"/>
          <p:nvPr/>
        </p:nvSpPr>
        <p:spPr>
          <a:xfrm>
            <a:off x="5029200" y="7086600"/>
            <a:ext cx="4114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400" spc="-5" dirty="0">
                <a:latin typeface="Century Gothic"/>
                <a:cs typeface="Century Gothic"/>
              </a:rPr>
              <a:t>KHM </a:t>
            </a:r>
            <a:r>
              <a:rPr sz="1400" spc="-20">
                <a:latin typeface="Century Gothic"/>
                <a:cs typeface="Century Gothic"/>
              </a:rPr>
              <a:t>DRIVE</a:t>
            </a:r>
            <a:r>
              <a:rPr sz="1400" spc="-160">
                <a:latin typeface="Century Gothic"/>
                <a:cs typeface="Century Gothic"/>
              </a:rPr>
              <a:t> </a:t>
            </a:r>
            <a:r>
              <a:rPr sz="1400" smtClean="0">
                <a:latin typeface="Century Gothic"/>
                <a:cs typeface="Century Gothic"/>
              </a:rPr>
              <a:t>SYSTEMS,Manesar</a:t>
            </a:r>
            <a:r>
              <a:rPr lang="en-US" sz="1400" dirty="0" smtClean="0">
                <a:latin typeface="Century Gothic"/>
                <a:cs typeface="Century Gothic"/>
              </a:rPr>
              <a:t> (54,000 </a:t>
            </a:r>
            <a:r>
              <a:rPr lang="en-US" sz="1400" dirty="0" err="1" smtClean="0">
                <a:latin typeface="Century Gothic"/>
                <a:cs typeface="Century Gothic"/>
              </a:rPr>
              <a:t>Sqft</a:t>
            </a:r>
            <a:r>
              <a:rPr lang="en-US" sz="1400" dirty="0" smtClean="0">
                <a:latin typeface="Century Gothic"/>
                <a:cs typeface="Century Gothic"/>
              </a:rPr>
              <a:t>)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34400" y="609600"/>
            <a:ext cx="457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7"/>
          <p:cNvSpPr/>
          <p:nvPr/>
        </p:nvSpPr>
        <p:spPr>
          <a:xfrm>
            <a:off x="3962400" y="7620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41220">
              <a:lnSpc>
                <a:spcPct val="100000"/>
              </a:lnSpc>
            </a:pPr>
            <a:r>
              <a:rPr b="0" dirty="0">
                <a:latin typeface="Century Gothic"/>
                <a:cs typeface="Century Gothic"/>
              </a:rPr>
              <a:t>Achievements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69339" y="1715515"/>
            <a:ext cx="7423150" cy="982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50000"/>
              </a:lnSpc>
              <a:buFont typeface="Wingdings"/>
              <a:buChar char=""/>
              <a:tabLst>
                <a:tab pos="354965" algn="l"/>
                <a:tab pos="355600" algn="l"/>
              </a:tabLst>
            </a:pPr>
            <a:r>
              <a:rPr sz="1300" spc="-5" dirty="0">
                <a:latin typeface="Century Gothic"/>
                <a:cs typeface="Century Gothic"/>
              </a:rPr>
              <a:t>Unit </a:t>
            </a:r>
            <a:r>
              <a:rPr sz="1300" spc="-20" dirty="0">
                <a:latin typeface="Century Gothic"/>
                <a:cs typeface="Century Gothic"/>
              </a:rPr>
              <a:t>was </a:t>
            </a:r>
            <a:r>
              <a:rPr sz="1300" spc="-10" dirty="0">
                <a:latin typeface="Century Gothic"/>
                <a:cs typeface="Century Gothic"/>
              </a:rPr>
              <a:t>awarded </a:t>
            </a:r>
            <a:r>
              <a:rPr sz="1300" spc="-20" dirty="0">
                <a:latin typeface="Century Gothic"/>
                <a:cs typeface="Century Gothic"/>
              </a:rPr>
              <a:t>with </a:t>
            </a:r>
            <a:r>
              <a:rPr sz="1300" spc="-5" dirty="0">
                <a:latin typeface="Century Gothic"/>
                <a:cs typeface="Century Gothic"/>
              </a:rPr>
              <a:t>a national </a:t>
            </a:r>
            <a:r>
              <a:rPr sz="1300" spc="-20" dirty="0">
                <a:latin typeface="Century Gothic"/>
                <a:cs typeface="Century Gothic"/>
              </a:rPr>
              <a:t>award </a:t>
            </a:r>
            <a:r>
              <a:rPr sz="1300" spc="-5" dirty="0">
                <a:latin typeface="Century Gothic"/>
                <a:cs typeface="Century Gothic"/>
              </a:rPr>
              <a:t>for out </a:t>
            </a:r>
            <a:r>
              <a:rPr sz="1300" spc="-15" dirty="0">
                <a:latin typeface="Century Gothic"/>
                <a:cs typeface="Century Gothic"/>
              </a:rPr>
              <a:t>standing </a:t>
            </a:r>
            <a:r>
              <a:rPr sz="1300" spc="-5" dirty="0">
                <a:latin typeface="Century Gothic"/>
                <a:cs typeface="Century Gothic"/>
              </a:rPr>
              <a:t>small-scale entrepreneurship by  </a:t>
            </a:r>
            <a:r>
              <a:rPr sz="1300" spc="-15" dirty="0">
                <a:latin typeface="Century Gothic"/>
                <a:cs typeface="Century Gothic"/>
              </a:rPr>
              <a:t>the </a:t>
            </a:r>
            <a:r>
              <a:rPr sz="1300" spc="-5" dirty="0">
                <a:latin typeface="Century Gothic"/>
                <a:cs typeface="Century Gothic"/>
              </a:rPr>
              <a:t>President of </a:t>
            </a:r>
            <a:r>
              <a:rPr sz="1300" spc="5" dirty="0">
                <a:latin typeface="Century Gothic"/>
                <a:cs typeface="Century Gothic"/>
              </a:rPr>
              <a:t>India in </a:t>
            </a:r>
            <a:r>
              <a:rPr sz="1300" spc="-15" dirty="0">
                <a:latin typeface="Century Gothic"/>
                <a:cs typeface="Century Gothic"/>
              </a:rPr>
              <a:t>the year</a:t>
            </a:r>
            <a:r>
              <a:rPr sz="1300" spc="-45" dirty="0">
                <a:latin typeface="Century Gothic"/>
                <a:cs typeface="Century Gothic"/>
              </a:rPr>
              <a:t> </a:t>
            </a:r>
            <a:r>
              <a:rPr sz="1300" spc="-5" dirty="0">
                <a:latin typeface="Century Gothic"/>
                <a:cs typeface="Century Gothic"/>
              </a:rPr>
              <a:t>1987</a:t>
            </a:r>
            <a:endParaRPr sz="13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1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354965" algn="l"/>
                <a:tab pos="355600" algn="l"/>
              </a:tabLst>
            </a:pPr>
            <a:r>
              <a:rPr sz="1300" spc="-40" dirty="0">
                <a:latin typeface="Century Gothic"/>
                <a:cs typeface="Century Gothic"/>
              </a:rPr>
              <a:t>We </a:t>
            </a:r>
            <a:r>
              <a:rPr sz="1300" spc="-15" dirty="0">
                <a:latin typeface="Century Gothic"/>
                <a:cs typeface="Century Gothic"/>
              </a:rPr>
              <a:t>are </a:t>
            </a:r>
            <a:r>
              <a:rPr sz="1300" spc="-5" dirty="0">
                <a:latin typeface="Century Gothic"/>
                <a:cs typeface="Century Gothic"/>
              </a:rPr>
              <a:t>producing </a:t>
            </a:r>
            <a:r>
              <a:rPr sz="1300" spc="-10" dirty="0">
                <a:latin typeface="Century Gothic"/>
                <a:cs typeface="Century Gothic"/>
              </a:rPr>
              <a:t>more </a:t>
            </a:r>
            <a:r>
              <a:rPr sz="1300" spc="-5" dirty="0">
                <a:latin typeface="Century Gothic"/>
                <a:cs typeface="Century Gothic"/>
              </a:rPr>
              <a:t>than 1 </a:t>
            </a:r>
            <a:r>
              <a:rPr sz="1300" dirty="0">
                <a:latin typeface="Century Gothic"/>
                <a:cs typeface="Century Gothic"/>
              </a:rPr>
              <a:t>million </a:t>
            </a:r>
            <a:r>
              <a:rPr sz="1300" spc="-5" dirty="0">
                <a:latin typeface="Century Gothic"/>
                <a:cs typeface="Century Gothic"/>
              </a:rPr>
              <a:t>shaft </a:t>
            </a:r>
            <a:r>
              <a:rPr sz="1300" spc="-20" dirty="0">
                <a:latin typeface="Century Gothic"/>
                <a:cs typeface="Century Gothic"/>
              </a:rPr>
              <a:t>type </a:t>
            </a:r>
            <a:r>
              <a:rPr sz="1300" spc="-5" dirty="0">
                <a:latin typeface="Century Gothic"/>
                <a:cs typeface="Century Gothic"/>
              </a:rPr>
              <a:t>components per</a:t>
            </a:r>
            <a:r>
              <a:rPr sz="1300" spc="110" dirty="0">
                <a:latin typeface="Century Gothic"/>
                <a:cs typeface="Century Gothic"/>
              </a:rPr>
              <a:t> </a:t>
            </a:r>
            <a:r>
              <a:rPr sz="1300" spc="-10" dirty="0">
                <a:latin typeface="Century Gothic"/>
                <a:cs typeface="Century Gothic"/>
              </a:rPr>
              <a:t>month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69339" y="3497070"/>
            <a:ext cx="172085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5" dirty="0">
                <a:latin typeface="Wingdings"/>
                <a:cs typeface="Wingdings"/>
              </a:rPr>
              <a:t></a:t>
            </a:r>
            <a:endParaRPr sz="130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9339" y="2824986"/>
            <a:ext cx="7425055" cy="1138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"/>
              <a:tabLst>
                <a:tab pos="354965" algn="l"/>
                <a:tab pos="355600" algn="l"/>
              </a:tabLst>
            </a:pPr>
            <a:r>
              <a:rPr sz="1300" spc="-40" dirty="0">
                <a:latin typeface="Century Gothic"/>
                <a:cs typeface="Century Gothic"/>
              </a:rPr>
              <a:t>We </a:t>
            </a:r>
            <a:r>
              <a:rPr sz="1300" spc="-15" dirty="0">
                <a:latin typeface="Century Gothic"/>
                <a:cs typeface="Century Gothic"/>
              </a:rPr>
              <a:t>are </a:t>
            </a:r>
            <a:r>
              <a:rPr sz="1300" spc="-20" dirty="0">
                <a:latin typeface="Century Gothic"/>
                <a:cs typeface="Century Gothic"/>
              </a:rPr>
              <a:t>preferred </a:t>
            </a:r>
            <a:r>
              <a:rPr sz="1300" spc="-5" dirty="0">
                <a:latin typeface="Century Gothic"/>
                <a:cs typeface="Century Gothic"/>
              </a:rPr>
              <a:t>source of </a:t>
            </a:r>
            <a:r>
              <a:rPr sz="1300" dirty="0">
                <a:latin typeface="Century Gothic"/>
                <a:cs typeface="Century Gothic"/>
              </a:rPr>
              <a:t>MSIL </a:t>
            </a:r>
            <a:r>
              <a:rPr sz="1300" spc="-5" dirty="0">
                <a:latin typeface="Century Gothic"/>
                <a:cs typeface="Century Gothic"/>
              </a:rPr>
              <a:t>and most of our components </a:t>
            </a:r>
            <a:r>
              <a:rPr sz="1300" spc="-15" dirty="0">
                <a:latin typeface="Century Gothic"/>
                <a:cs typeface="Century Gothic"/>
              </a:rPr>
              <a:t>are </a:t>
            </a:r>
            <a:r>
              <a:rPr sz="1300" spc="-5" dirty="0">
                <a:latin typeface="Century Gothic"/>
                <a:cs typeface="Century Gothic"/>
              </a:rPr>
              <a:t>on </a:t>
            </a:r>
            <a:r>
              <a:rPr sz="1300" dirty="0">
                <a:latin typeface="Century Gothic"/>
                <a:cs typeface="Century Gothic"/>
              </a:rPr>
              <a:t>single </a:t>
            </a:r>
            <a:r>
              <a:rPr sz="1300" spc="-5" dirty="0">
                <a:latin typeface="Century Gothic"/>
                <a:cs typeface="Century Gothic"/>
              </a:rPr>
              <a:t>source</a:t>
            </a:r>
            <a:r>
              <a:rPr sz="1300" spc="21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basis</a:t>
            </a:r>
            <a:endParaRPr sz="130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Font typeface="Wingdings"/>
              <a:buChar char=""/>
              <a:tabLst>
                <a:tab pos="354965" algn="l"/>
                <a:tab pos="355600" algn="l"/>
              </a:tabLst>
            </a:pPr>
            <a:r>
              <a:rPr sz="1300" spc="-5" dirty="0">
                <a:latin typeface="Century Gothic"/>
                <a:cs typeface="Century Gothic"/>
              </a:rPr>
              <a:t>Manesar </a:t>
            </a:r>
            <a:r>
              <a:rPr sz="1300" dirty="0">
                <a:latin typeface="Century Gothic"/>
                <a:cs typeface="Century Gothic"/>
              </a:rPr>
              <a:t>unit </a:t>
            </a:r>
            <a:r>
              <a:rPr sz="1300" spc="5" dirty="0">
                <a:latin typeface="Century Gothic"/>
                <a:cs typeface="Century Gothic"/>
              </a:rPr>
              <a:t>is </a:t>
            </a:r>
            <a:r>
              <a:rPr sz="1300" spc="-5" dirty="0">
                <a:latin typeface="Century Gothic"/>
                <a:cs typeface="Century Gothic"/>
              </a:rPr>
              <a:t>producing 5000 assemblies / day on </a:t>
            </a:r>
            <a:r>
              <a:rPr sz="1300" spc="5" dirty="0">
                <a:latin typeface="Century Gothic"/>
                <a:cs typeface="Century Gothic"/>
              </a:rPr>
              <a:t>JIT </a:t>
            </a:r>
            <a:r>
              <a:rPr sz="1300" dirty="0">
                <a:latin typeface="Century Gothic"/>
                <a:cs typeface="Century Gothic"/>
              </a:rPr>
              <a:t>basis </a:t>
            </a:r>
            <a:r>
              <a:rPr sz="1300" spc="-5" dirty="0">
                <a:latin typeface="Century Gothic"/>
                <a:cs typeface="Century Gothic"/>
              </a:rPr>
              <a:t>for</a:t>
            </a:r>
            <a:r>
              <a:rPr sz="1300" spc="-210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MSIL</a:t>
            </a:r>
            <a:endParaRPr sz="1300">
              <a:latin typeface="Century Gothic"/>
              <a:cs typeface="Century Gothic"/>
            </a:endParaRPr>
          </a:p>
          <a:p>
            <a:pPr marL="354965" marR="5080">
              <a:lnSpc>
                <a:spcPct val="150000"/>
              </a:lnSpc>
              <a:spcBef>
                <a:spcPts val="10"/>
              </a:spcBef>
            </a:pPr>
            <a:r>
              <a:rPr sz="1300" spc="-10" dirty="0">
                <a:latin typeface="Century Gothic"/>
                <a:cs typeface="Century Gothic"/>
              </a:rPr>
              <a:t>More </a:t>
            </a:r>
            <a:r>
              <a:rPr sz="1300" spc="-5">
                <a:latin typeface="Century Gothic"/>
                <a:cs typeface="Century Gothic"/>
              </a:rPr>
              <a:t>than </a:t>
            </a:r>
            <a:r>
              <a:rPr lang="en-US" sz="1300" spc="-5" dirty="0" smtClean="0">
                <a:latin typeface="Century Gothic"/>
                <a:cs typeface="Century Gothic"/>
              </a:rPr>
              <a:t>90</a:t>
            </a:r>
            <a:r>
              <a:rPr sz="1300" spc="-5" smtClean="0">
                <a:latin typeface="Century Gothic"/>
                <a:cs typeface="Century Gothic"/>
              </a:rPr>
              <a:t>% </a:t>
            </a:r>
            <a:r>
              <a:rPr sz="1300" spc="-5" dirty="0">
                <a:latin typeface="Century Gothic"/>
                <a:cs typeface="Century Gothic"/>
              </a:rPr>
              <a:t>of </a:t>
            </a:r>
            <a:r>
              <a:rPr sz="1300" dirty="0">
                <a:latin typeface="Century Gothic"/>
                <a:cs typeface="Century Gothic"/>
              </a:rPr>
              <a:t>MSIL, </a:t>
            </a:r>
            <a:r>
              <a:rPr sz="1300" spc="-15" dirty="0">
                <a:latin typeface="Century Gothic"/>
                <a:cs typeface="Century Gothic"/>
              </a:rPr>
              <a:t>Maruti </a:t>
            </a:r>
            <a:r>
              <a:rPr sz="1300" spc="-10" dirty="0">
                <a:latin typeface="Century Gothic"/>
                <a:cs typeface="Century Gothic"/>
              </a:rPr>
              <a:t>Powertrain </a:t>
            </a:r>
            <a:r>
              <a:rPr sz="1300" spc="-5">
                <a:latin typeface="Century Gothic"/>
                <a:cs typeface="Century Gothic"/>
              </a:rPr>
              <a:t>&amp; </a:t>
            </a:r>
            <a:r>
              <a:rPr lang="en-US" sz="1300" spc="-5" dirty="0" smtClean="0">
                <a:latin typeface="Century Gothic"/>
                <a:cs typeface="Century Gothic"/>
              </a:rPr>
              <a:t>100% of </a:t>
            </a:r>
            <a:r>
              <a:rPr sz="1300" spc="-5" smtClean="0">
                <a:latin typeface="Century Gothic"/>
                <a:cs typeface="Century Gothic"/>
              </a:rPr>
              <a:t>Mahindra </a:t>
            </a:r>
            <a:r>
              <a:rPr sz="1300" spc="-5" dirty="0">
                <a:latin typeface="Century Gothic"/>
                <a:cs typeface="Century Gothic"/>
              </a:rPr>
              <a:t>Transmission shaft requirements </a:t>
            </a:r>
            <a:r>
              <a:rPr sz="1300" spc="-10" dirty="0">
                <a:latin typeface="Century Gothic"/>
                <a:cs typeface="Century Gothic"/>
              </a:rPr>
              <a:t>are  met </a:t>
            </a:r>
            <a:r>
              <a:rPr sz="1300" spc="-5" dirty="0">
                <a:latin typeface="Century Gothic"/>
                <a:cs typeface="Century Gothic"/>
              </a:rPr>
              <a:t>by</a:t>
            </a:r>
            <a:r>
              <a:rPr sz="1300" spc="-140" dirty="0">
                <a:latin typeface="Century Gothic"/>
                <a:cs typeface="Century Gothic"/>
              </a:rPr>
              <a:t> </a:t>
            </a:r>
            <a:r>
              <a:rPr sz="1300" spc="-5" dirty="0">
                <a:latin typeface="Century Gothic"/>
                <a:cs typeface="Century Gothic"/>
              </a:rPr>
              <a:t>us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7200" y="3886199"/>
            <a:ext cx="9144000" cy="3429000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3428999"/>
                </a:moveTo>
                <a:lnTo>
                  <a:pt x="9143999" y="3428999"/>
                </a:lnTo>
                <a:lnTo>
                  <a:pt x="9143999" y="0"/>
                </a:lnTo>
                <a:lnTo>
                  <a:pt x="0" y="0"/>
                </a:lnTo>
                <a:lnTo>
                  <a:pt x="0" y="3428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69339" y="4132578"/>
            <a:ext cx="7596505" cy="23635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"/>
              <a:tabLst>
                <a:tab pos="354965" algn="l"/>
                <a:tab pos="355600" algn="l"/>
              </a:tabLst>
            </a:pPr>
            <a:r>
              <a:rPr sz="1300" spc="-5" dirty="0">
                <a:latin typeface="Century Gothic"/>
                <a:cs typeface="Century Gothic"/>
              </a:rPr>
              <a:t>For Honda 100% requirement of </a:t>
            </a:r>
            <a:r>
              <a:rPr sz="1300" dirty="0">
                <a:latin typeface="Century Gothic"/>
                <a:cs typeface="Century Gothic"/>
              </a:rPr>
              <a:t>Shifting </a:t>
            </a:r>
            <a:r>
              <a:rPr sz="1300" spc="-5" dirty="0">
                <a:latin typeface="Century Gothic"/>
                <a:cs typeface="Century Gothic"/>
              </a:rPr>
              <a:t>shafts </a:t>
            </a:r>
            <a:r>
              <a:rPr sz="1300" spc="5" dirty="0">
                <a:latin typeface="Century Gothic"/>
                <a:cs typeface="Century Gothic"/>
              </a:rPr>
              <a:t>is </a:t>
            </a:r>
            <a:r>
              <a:rPr sz="1300" spc="-5" dirty="0">
                <a:latin typeface="Century Gothic"/>
                <a:cs typeface="Century Gothic"/>
              </a:rPr>
              <a:t>being </a:t>
            </a:r>
            <a:r>
              <a:rPr sz="1300" spc="-10" dirty="0">
                <a:latin typeface="Century Gothic"/>
                <a:cs typeface="Century Gothic"/>
              </a:rPr>
              <a:t>met </a:t>
            </a:r>
            <a:r>
              <a:rPr sz="1300" spc="-5" dirty="0">
                <a:latin typeface="Century Gothic"/>
                <a:cs typeface="Century Gothic"/>
              </a:rPr>
              <a:t>by</a:t>
            </a:r>
            <a:r>
              <a:rPr sz="1300" spc="-110" dirty="0">
                <a:latin typeface="Century Gothic"/>
                <a:cs typeface="Century Gothic"/>
              </a:rPr>
              <a:t> </a:t>
            </a:r>
            <a:r>
              <a:rPr sz="1300" spc="-5" dirty="0">
                <a:latin typeface="Century Gothic"/>
                <a:cs typeface="Century Gothic"/>
              </a:rPr>
              <a:t>us</a:t>
            </a:r>
            <a:endParaRPr sz="1300">
              <a:latin typeface="Century Gothic"/>
              <a:cs typeface="Century Gothic"/>
            </a:endParaRPr>
          </a:p>
          <a:p>
            <a:pPr marL="355600" marR="5080" indent="-342900">
              <a:lnSpc>
                <a:spcPct val="150800"/>
              </a:lnSpc>
              <a:spcBef>
                <a:spcPts val="610"/>
              </a:spcBef>
              <a:buFont typeface="Wingdings"/>
              <a:buChar char=""/>
              <a:tabLst>
                <a:tab pos="354965" algn="l"/>
                <a:tab pos="355600" algn="l"/>
                <a:tab pos="7320280" algn="l"/>
              </a:tabLst>
            </a:pPr>
            <a:r>
              <a:rPr sz="1300" spc="-65" smtClean="0">
                <a:latin typeface="Century Gothic"/>
                <a:cs typeface="Century Gothic"/>
              </a:rPr>
              <a:t>W</a:t>
            </a:r>
            <a:r>
              <a:rPr sz="1300" spc="-5" smtClean="0">
                <a:latin typeface="Century Gothic"/>
                <a:cs typeface="Century Gothic"/>
              </a:rPr>
              <a:t>e</a:t>
            </a:r>
            <a:r>
              <a:rPr sz="1300" smtClean="0">
                <a:latin typeface="Century Gothic"/>
                <a:cs typeface="Century Gothic"/>
              </a:rPr>
              <a:t> </a:t>
            </a:r>
            <a:r>
              <a:rPr sz="1300" spc="-5" smtClean="0">
                <a:latin typeface="Century Gothic"/>
                <a:cs typeface="Century Gothic"/>
              </a:rPr>
              <a:t> </a:t>
            </a:r>
            <a:r>
              <a:rPr sz="1300" spc="-5" dirty="0">
                <a:latin typeface="Century Gothic"/>
                <a:cs typeface="Century Gothic"/>
              </a:rPr>
              <a:t>ha</a:t>
            </a:r>
            <a:r>
              <a:rPr sz="1300" spc="-20" dirty="0">
                <a:latin typeface="Century Gothic"/>
                <a:cs typeface="Century Gothic"/>
              </a:rPr>
              <a:t>v</a:t>
            </a:r>
            <a:r>
              <a:rPr sz="1300" spc="-5" dirty="0">
                <a:latin typeface="Century Gothic"/>
                <a:cs typeface="Century Gothic"/>
              </a:rPr>
              <a:t>e</a:t>
            </a:r>
            <a:r>
              <a:rPr sz="1300" spc="20" dirty="0">
                <a:latin typeface="Century Gothic"/>
                <a:cs typeface="Century Gothic"/>
              </a:rPr>
              <a:t> </a:t>
            </a:r>
            <a:r>
              <a:rPr sz="1300" spc="-5" dirty="0">
                <a:latin typeface="Century Gothic"/>
                <a:cs typeface="Century Gothic"/>
              </a:rPr>
              <a:t>b</a:t>
            </a:r>
            <a:r>
              <a:rPr sz="1300" spc="-10" dirty="0">
                <a:latin typeface="Century Gothic"/>
                <a:cs typeface="Century Gothic"/>
              </a:rPr>
              <a:t>ee</a:t>
            </a:r>
            <a:r>
              <a:rPr sz="1300" spc="-5" dirty="0">
                <a:latin typeface="Century Gothic"/>
                <a:cs typeface="Century Gothic"/>
              </a:rPr>
              <a:t>n</a:t>
            </a:r>
            <a:r>
              <a:rPr sz="1300" spc="25" dirty="0">
                <a:latin typeface="Century Gothic"/>
                <a:cs typeface="Century Gothic"/>
              </a:rPr>
              <a:t> </a:t>
            </a:r>
            <a:r>
              <a:rPr sz="1300" spc="-5" dirty="0">
                <a:latin typeface="Century Gothic"/>
                <a:cs typeface="Century Gothic"/>
              </a:rPr>
              <a:t>a</a:t>
            </a:r>
            <a:r>
              <a:rPr sz="1300" spc="-30" dirty="0">
                <a:latin typeface="Century Gothic"/>
                <a:cs typeface="Century Gothic"/>
              </a:rPr>
              <a:t>w</a:t>
            </a:r>
            <a:r>
              <a:rPr sz="1300" spc="-5" dirty="0">
                <a:latin typeface="Century Gothic"/>
                <a:cs typeface="Century Gothic"/>
              </a:rPr>
              <a:t>a</a:t>
            </a:r>
            <a:r>
              <a:rPr sz="1300" spc="-15" dirty="0">
                <a:latin typeface="Century Gothic"/>
                <a:cs typeface="Century Gothic"/>
              </a:rPr>
              <a:t>r</a:t>
            </a:r>
            <a:r>
              <a:rPr sz="1300" spc="-5" dirty="0">
                <a:latin typeface="Century Gothic"/>
                <a:cs typeface="Century Gothic"/>
              </a:rPr>
              <a:t>d</a:t>
            </a:r>
            <a:r>
              <a:rPr sz="1300" spc="-10" dirty="0">
                <a:latin typeface="Century Gothic"/>
                <a:cs typeface="Century Gothic"/>
              </a:rPr>
              <a:t>e</a:t>
            </a:r>
            <a:r>
              <a:rPr sz="1300" spc="-5" dirty="0">
                <a:latin typeface="Century Gothic"/>
                <a:cs typeface="Century Gothic"/>
              </a:rPr>
              <a:t>d</a:t>
            </a:r>
            <a:r>
              <a:rPr sz="1300" spc="-15" dirty="0">
                <a:latin typeface="Century Gothic"/>
                <a:cs typeface="Century Gothic"/>
              </a:rPr>
              <a:t> </a:t>
            </a:r>
            <a:r>
              <a:rPr sz="1300" spc="-5" dirty="0">
                <a:latin typeface="Century Gothic"/>
                <a:cs typeface="Century Gothic"/>
              </a:rPr>
              <a:t>by</a:t>
            </a:r>
            <a:r>
              <a:rPr sz="1300" spc="25" dirty="0">
                <a:latin typeface="Century Gothic"/>
                <a:cs typeface="Century Gothic"/>
              </a:rPr>
              <a:t> </a:t>
            </a:r>
            <a:r>
              <a:rPr sz="1300" spc="-10" dirty="0">
                <a:latin typeface="Century Gothic"/>
                <a:cs typeface="Century Gothic"/>
              </a:rPr>
              <a:t>M</a:t>
            </a:r>
            <a:r>
              <a:rPr sz="1300" spc="-5" dirty="0">
                <a:latin typeface="Century Gothic"/>
                <a:cs typeface="Century Gothic"/>
              </a:rPr>
              <a:t>a</a:t>
            </a:r>
            <a:r>
              <a:rPr sz="1300" spc="-15" dirty="0">
                <a:latin typeface="Century Gothic"/>
                <a:cs typeface="Century Gothic"/>
              </a:rPr>
              <a:t>r</a:t>
            </a:r>
            <a:r>
              <a:rPr sz="1300" spc="-5" dirty="0">
                <a:latin typeface="Century Gothic"/>
                <a:cs typeface="Century Gothic"/>
              </a:rPr>
              <a:t>u</a:t>
            </a:r>
            <a:r>
              <a:rPr sz="1300" spc="-15" dirty="0">
                <a:latin typeface="Century Gothic"/>
                <a:cs typeface="Century Gothic"/>
              </a:rPr>
              <a:t>t</a:t>
            </a:r>
            <a:r>
              <a:rPr sz="1300" spc="-5" dirty="0">
                <a:latin typeface="Century Gothic"/>
                <a:cs typeface="Century Gothic"/>
              </a:rPr>
              <a:t>i</a:t>
            </a:r>
            <a:r>
              <a:rPr sz="1300" dirty="0">
                <a:latin typeface="Century Gothic"/>
                <a:cs typeface="Century Gothic"/>
              </a:rPr>
              <a:t> </a:t>
            </a:r>
            <a:r>
              <a:rPr sz="1300" spc="-10" dirty="0">
                <a:latin typeface="Century Gothic"/>
                <a:cs typeface="Century Gothic"/>
              </a:rPr>
              <a:t> </a:t>
            </a:r>
            <a:r>
              <a:rPr sz="1300" spc="-5" dirty="0">
                <a:latin typeface="Century Gothic"/>
                <a:cs typeface="Century Gothic"/>
              </a:rPr>
              <a:t>for</a:t>
            </a:r>
            <a:r>
              <a:rPr sz="1300" dirty="0">
                <a:latin typeface="Century Gothic"/>
                <a:cs typeface="Century Gothic"/>
              </a:rPr>
              <a:t> </a:t>
            </a:r>
            <a:r>
              <a:rPr sz="1300" spc="-30" dirty="0">
                <a:latin typeface="Century Gothic"/>
                <a:cs typeface="Century Gothic"/>
              </a:rPr>
              <a:t> </a:t>
            </a:r>
            <a:r>
              <a:rPr sz="1300" spc="-20" dirty="0">
                <a:latin typeface="Century Gothic"/>
                <a:cs typeface="Century Gothic"/>
              </a:rPr>
              <a:t>V</a:t>
            </a:r>
            <a:r>
              <a:rPr sz="1300" spc="-10" dirty="0">
                <a:latin typeface="Century Gothic"/>
                <a:cs typeface="Century Gothic"/>
              </a:rPr>
              <a:t>e</a:t>
            </a:r>
            <a:r>
              <a:rPr sz="1300" spc="-5" dirty="0">
                <a:latin typeface="Century Gothic"/>
                <a:cs typeface="Century Gothic"/>
              </a:rPr>
              <a:t>ndor</a:t>
            </a:r>
            <a:r>
              <a:rPr sz="1300" spc="-20" dirty="0">
                <a:latin typeface="Century Gothic"/>
                <a:cs typeface="Century Gothic"/>
              </a:rPr>
              <a:t> </a:t>
            </a:r>
            <a:r>
              <a:rPr sz="1300" spc="-5" dirty="0">
                <a:latin typeface="Century Gothic"/>
                <a:cs typeface="Century Gothic"/>
              </a:rPr>
              <a:t>P</a:t>
            </a:r>
            <a:r>
              <a:rPr sz="1300" spc="-10" dirty="0">
                <a:latin typeface="Century Gothic"/>
                <a:cs typeface="Century Gothic"/>
              </a:rPr>
              <a:t>e</a:t>
            </a:r>
            <a:r>
              <a:rPr sz="1300" spc="-15" dirty="0">
                <a:latin typeface="Century Gothic"/>
                <a:cs typeface="Century Gothic"/>
              </a:rPr>
              <a:t>r</a:t>
            </a:r>
            <a:r>
              <a:rPr sz="1300" spc="-5" dirty="0">
                <a:latin typeface="Century Gothic"/>
                <a:cs typeface="Century Gothic"/>
              </a:rPr>
              <a:t>fo</a:t>
            </a:r>
            <a:r>
              <a:rPr sz="1300" spc="-20" dirty="0">
                <a:latin typeface="Century Gothic"/>
                <a:cs typeface="Century Gothic"/>
              </a:rPr>
              <a:t>r</a:t>
            </a:r>
            <a:r>
              <a:rPr sz="1300" spc="-10" dirty="0">
                <a:latin typeface="Century Gothic"/>
                <a:cs typeface="Century Gothic"/>
              </a:rPr>
              <a:t>m</a:t>
            </a:r>
            <a:r>
              <a:rPr sz="1300" spc="-5" dirty="0">
                <a:latin typeface="Century Gothic"/>
                <a:cs typeface="Century Gothic"/>
              </a:rPr>
              <a:t>ance</a:t>
            </a:r>
            <a:r>
              <a:rPr sz="1300" spc="-15" dirty="0">
                <a:latin typeface="Century Gothic"/>
                <a:cs typeface="Century Gothic"/>
              </a:rPr>
              <a:t> </a:t>
            </a:r>
            <a:r>
              <a:rPr sz="1300" spc="-10" dirty="0">
                <a:latin typeface="Century Gothic"/>
                <a:cs typeface="Century Gothic"/>
              </a:rPr>
              <a:t>“</a:t>
            </a:r>
            <a:r>
              <a:rPr sz="1300" spc="-5" dirty="0">
                <a:latin typeface="Century Gothic"/>
                <a:cs typeface="Century Gothic"/>
              </a:rPr>
              <a:t>SPEC</a:t>
            </a:r>
            <a:r>
              <a:rPr sz="1300" spc="25" dirty="0">
                <a:latin typeface="Century Gothic"/>
                <a:cs typeface="Century Gothic"/>
              </a:rPr>
              <a:t>I</a:t>
            </a:r>
            <a:r>
              <a:rPr sz="1300" spc="20" dirty="0">
                <a:latin typeface="Century Gothic"/>
                <a:cs typeface="Century Gothic"/>
              </a:rPr>
              <a:t>A</a:t>
            </a:r>
            <a:r>
              <a:rPr sz="1300" spc="-5" dirty="0">
                <a:latin typeface="Century Gothic"/>
                <a:cs typeface="Century Gothic"/>
              </a:rPr>
              <a:t>L</a:t>
            </a:r>
            <a:r>
              <a:rPr sz="1300" spc="-25" dirty="0">
                <a:latin typeface="Century Gothic"/>
                <a:cs typeface="Century Gothic"/>
              </a:rPr>
              <a:t> </a:t>
            </a:r>
            <a:r>
              <a:rPr sz="1300" spc="-5" dirty="0">
                <a:latin typeface="Century Gothic"/>
                <a:cs typeface="Century Gothic"/>
              </a:rPr>
              <a:t>S</a:t>
            </a:r>
            <a:r>
              <a:rPr sz="1300" spc="-15" dirty="0">
                <a:latin typeface="Century Gothic"/>
                <a:cs typeface="Century Gothic"/>
              </a:rPr>
              <a:t>U</a:t>
            </a:r>
            <a:r>
              <a:rPr sz="1300" spc="-5" dirty="0">
                <a:latin typeface="Century Gothic"/>
                <a:cs typeface="Century Gothic"/>
              </a:rPr>
              <a:t>PPO</a:t>
            </a:r>
            <a:r>
              <a:rPr sz="1300" dirty="0">
                <a:latin typeface="Century Gothic"/>
                <a:cs typeface="Century Gothic"/>
              </a:rPr>
              <a:t>R</a:t>
            </a:r>
            <a:r>
              <a:rPr sz="1300" spc="-30" dirty="0">
                <a:latin typeface="Century Gothic"/>
                <a:cs typeface="Century Gothic"/>
              </a:rPr>
              <a:t>T</a:t>
            </a:r>
            <a:r>
              <a:rPr sz="1300" spc="-5" dirty="0">
                <a:latin typeface="Century Gothic"/>
                <a:cs typeface="Century Gothic"/>
              </a:rPr>
              <a:t>”</a:t>
            </a:r>
            <a:r>
              <a:rPr sz="1300" dirty="0">
                <a:latin typeface="Century Gothic"/>
                <a:cs typeface="Century Gothic"/>
              </a:rPr>
              <a:t> </a:t>
            </a:r>
            <a:r>
              <a:rPr sz="1300" spc="-5" dirty="0">
                <a:latin typeface="Century Gothic"/>
                <a:cs typeface="Century Gothic"/>
              </a:rPr>
              <a:t> for</a:t>
            </a:r>
            <a:r>
              <a:rPr sz="1300" dirty="0">
                <a:latin typeface="Century Gothic"/>
                <a:cs typeface="Century Gothic"/>
              </a:rPr>
              <a:t>	</a:t>
            </a:r>
            <a:r>
              <a:rPr sz="1300" spc="-15" dirty="0">
                <a:latin typeface="Century Gothic"/>
                <a:cs typeface="Century Gothic"/>
              </a:rPr>
              <a:t>t</a:t>
            </a:r>
            <a:r>
              <a:rPr sz="1300" spc="-5" dirty="0">
                <a:latin typeface="Century Gothic"/>
                <a:cs typeface="Century Gothic"/>
              </a:rPr>
              <a:t>he  </a:t>
            </a:r>
            <a:r>
              <a:rPr sz="1300" spc="-15" dirty="0">
                <a:latin typeface="Century Gothic"/>
                <a:cs typeface="Century Gothic"/>
              </a:rPr>
              <a:t>year</a:t>
            </a:r>
            <a:r>
              <a:rPr sz="1300" spc="-105" dirty="0">
                <a:latin typeface="Century Gothic"/>
                <a:cs typeface="Century Gothic"/>
              </a:rPr>
              <a:t> </a:t>
            </a:r>
            <a:r>
              <a:rPr sz="1300" spc="-5" dirty="0">
                <a:latin typeface="Century Gothic"/>
                <a:cs typeface="Century Gothic"/>
              </a:rPr>
              <a:t>2009-2010</a:t>
            </a:r>
            <a:endParaRPr sz="130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spcBef>
                <a:spcPts val="1100"/>
              </a:spcBef>
              <a:buFont typeface="Wingdings"/>
              <a:buChar char=""/>
              <a:tabLst>
                <a:tab pos="354965" algn="l"/>
                <a:tab pos="355600" algn="l"/>
              </a:tabLst>
            </a:pPr>
            <a:r>
              <a:rPr sz="1300" spc="15" dirty="0">
                <a:latin typeface="Century Gothic"/>
                <a:cs typeface="Century Gothic"/>
              </a:rPr>
              <a:t>In </a:t>
            </a:r>
            <a:r>
              <a:rPr sz="1300" spc="-5" dirty="0">
                <a:latin typeface="Century Gothic"/>
                <a:cs typeface="Century Gothic"/>
              </a:rPr>
              <a:t>Year 2012-13 </a:t>
            </a:r>
            <a:r>
              <a:rPr sz="1300" spc="-25" dirty="0">
                <a:latin typeface="Century Gothic"/>
                <a:cs typeface="Century Gothic"/>
              </a:rPr>
              <a:t>we </a:t>
            </a:r>
            <a:r>
              <a:rPr sz="1300" spc="-5" dirty="0">
                <a:latin typeface="Century Gothic"/>
                <a:cs typeface="Century Gothic"/>
              </a:rPr>
              <a:t>had been </a:t>
            </a:r>
            <a:r>
              <a:rPr sz="1300" spc="-20" dirty="0">
                <a:latin typeface="Century Gothic"/>
                <a:cs typeface="Century Gothic"/>
              </a:rPr>
              <a:t>awarded </a:t>
            </a:r>
            <a:r>
              <a:rPr sz="1300" spc="-5" dirty="0">
                <a:latin typeface="Century Gothic"/>
                <a:cs typeface="Century Gothic"/>
              </a:rPr>
              <a:t>for “FOCUSED COST </a:t>
            </a:r>
            <a:r>
              <a:rPr sz="1300" spc="-25" dirty="0">
                <a:latin typeface="Century Gothic"/>
                <a:cs typeface="Century Gothic"/>
              </a:rPr>
              <a:t>DOWN” </a:t>
            </a:r>
            <a:r>
              <a:rPr sz="1300" spc="-5" dirty="0">
                <a:latin typeface="Century Gothic"/>
                <a:cs typeface="Century Gothic"/>
              </a:rPr>
              <a:t>by</a:t>
            </a:r>
            <a:r>
              <a:rPr sz="1300" spc="24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MSIL</a:t>
            </a:r>
            <a:endParaRPr sz="130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spcBef>
                <a:spcPts val="1100"/>
              </a:spcBef>
              <a:buFont typeface="Wingdings"/>
              <a:buChar char=""/>
              <a:tabLst>
                <a:tab pos="354965" algn="l"/>
                <a:tab pos="355600" algn="l"/>
              </a:tabLst>
            </a:pPr>
            <a:r>
              <a:rPr sz="1300" spc="15" dirty="0">
                <a:latin typeface="Century Gothic"/>
                <a:cs typeface="Century Gothic"/>
              </a:rPr>
              <a:t>In </a:t>
            </a:r>
            <a:r>
              <a:rPr sz="1300" spc="-5" dirty="0">
                <a:latin typeface="Century Gothic"/>
                <a:cs typeface="Century Gothic"/>
              </a:rPr>
              <a:t>Year 2013-14 </a:t>
            </a:r>
            <a:r>
              <a:rPr sz="1300" spc="-25" dirty="0">
                <a:latin typeface="Century Gothic"/>
                <a:cs typeface="Century Gothic"/>
              </a:rPr>
              <a:t>we </a:t>
            </a:r>
            <a:r>
              <a:rPr sz="1300" spc="-10" dirty="0">
                <a:latin typeface="Century Gothic"/>
                <a:cs typeface="Century Gothic"/>
              </a:rPr>
              <a:t>have </a:t>
            </a:r>
            <a:r>
              <a:rPr sz="1300" spc="-5" dirty="0">
                <a:latin typeface="Century Gothic"/>
                <a:cs typeface="Century Gothic"/>
              </a:rPr>
              <a:t>been </a:t>
            </a:r>
            <a:r>
              <a:rPr sz="1300" spc="-20" dirty="0">
                <a:latin typeface="Century Gothic"/>
                <a:cs typeface="Century Gothic"/>
              </a:rPr>
              <a:t>awarded </a:t>
            </a:r>
            <a:r>
              <a:rPr sz="1300" spc="-5" dirty="0">
                <a:latin typeface="Century Gothic"/>
                <a:cs typeface="Century Gothic"/>
              </a:rPr>
              <a:t>for “MANUFACTURING EXCELLENCE” by</a:t>
            </a:r>
            <a:r>
              <a:rPr sz="1300" spc="265" dirty="0">
                <a:latin typeface="Century Gothic"/>
                <a:cs typeface="Century Gothic"/>
              </a:rPr>
              <a:t> </a:t>
            </a:r>
            <a:r>
              <a:rPr sz="1300" dirty="0">
                <a:latin typeface="Century Gothic"/>
                <a:cs typeface="Century Gothic"/>
              </a:rPr>
              <a:t>MSIL</a:t>
            </a:r>
            <a:endParaRPr sz="13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har char=""/>
            </a:pPr>
            <a:endParaRPr sz="1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"/>
              <a:tabLst>
                <a:tab pos="354965" algn="l"/>
                <a:tab pos="355600" algn="l"/>
              </a:tabLst>
            </a:pPr>
            <a:r>
              <a:rPr sz="1400" spc="15" dirty="0">
                <a:latin typeface="Century Gothic"/>
                <a:cs typeface="Century Gothic"/>
              </a:rPr>
              <a:t>In</a:t>
            </a:r>
            <a:r>
              <a:rPr sz="1400" spc="-2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year</a:t>
            </a:r>
            <a:r>
              <a:rPr sz="1400" spc="-1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2014-15</a:t>
            </a:r>
            <a:r>
              <a:rPr sz="1400" spc="-4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KHM has</a:t>
            </a:r>
            <a:r>
              <a:rPr sz="1400" spc="-1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been</a:t>
            </a:r>
            <a:r>
              <a:rPr sz="1400" spc="-1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awarded</a:t>
            </a:r>
            <a:r>
              <a:rPr sz="1400" spc="-1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for</a:t>
            </a:r>
            <a:r>
              <a:rPr sz="1400" spc="-20" dirty="0">
                <a:latin typeface="Century Gothic"/>
                <a:cs typeface="Century Gothic"/>
              </a:rPr>
              <a:t> </a:t>
            </a:r>
            <a:r>
              <a:rPr sz="1400" dirty="0">
                <a:latin typeface="Century Gothic"/>
                <a:cs typeface="Century Gothic"/>
              </a:rPr>
              <a:t>“Overall</a:t>
            </a:r>
            <a:r>
              <a:rPr sz="1400" spc="-45" dirty="0">
                <a:latin typeface="Century Gothic"/>
                <a:cs typeface="Century Gothic"/>
              </a:rPr>
              <a:t> </a:t>
            </a:r>
            <a:r>
              <a:rPr sz="1400" spc="-5" dirty="0">
                <a:latin typeface="Century Gothic"/>
                <a:cs typeface="Century Gothic"/>
              </a:rPr>
              <a:t>Excellence”</a:t>
            </a:r>
            <a:r>
              <a:rPr sz="1400" spc="-50" dirty="0">
                <a:latin typeface="Century Gothic"/>
                <a:cs typeface="Century Gothic"/>
              </a:rPr>
              <a:t> </a:t>
            </a:r>
            <a:r>
              <a:rPr sz="1400">
                <a:latin typeface="Century Gothic"/>
                <a:cs typeface="Century Gothic"/>
              </a:rPr>
              <a:t>by</a:t>
            </a:r>
            <a:r>
              <a:rPr sz="1400" spc="-254">
                <a:latin typeface="Century Gothic"/>
                <a:cs typeface="Century Gothic"/>
              </a:rPr>
              <a:t> </a:t>
            </a:r>
            <a:r>
              <a:rPr sz="1400" spc="5" smtClean="0">
                <a:latin typeface="Century Gothic"/>
                <a:cs typeface="Century Gothic"/>
              </a:rPr>
              <a:t>MSIL</a:t>
            </a:r>
            <a:endParaRPr lang="en-US" sz="1400" spc="5" dirty="0" smtClean="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"/>
              <a:tabLst>
                <a:tab pos="354965" algn="l"/>
                <a:tab pos="355600" algn="l"/>
              </a:tabLst>
            </a:pPr>
            <a:endParaRPr lang="en-US" sz="1400" spc="5" dirty="0" smtClean="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"/>
              <a:tabLst>
                <a:tab pos="354965" algn="l"/>
                <a:tab pos="355600" algn="l"/>
              </a:tabLst>
            </a:pPr>
            <a:r>
              <a:rPr lang="en-US" sz="1400" spc="5" dirty="0" smtClean="0">
                <a:latin typeface="Century Gothic"/>
                <a:cs typeface="Century Gothic"/>
              </a:rPr>
              <a:t>In year 2016-17 we have been awarded “No </a:t>
            </a:r>
            <a:r>
              <a:rPr lang="en-US" sz="1400" spc="5" smtClean="0">
                <a:latin typeface="Century Gothic"/>
                <a:cs typeface="Century Gothic"/>
              </a:rPr>
              <a:t>Limits Award “ by M&amp;M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110">
              <a:lnSpc>
                <a:spcPts val="1305"/>
              </a:lnSpc>
            </a:pPr>
            <a:fld id="{81D60167-4931-47E6-BA6A-407CBD079E47}" type="slidenum">
              <a:rPr dirty="0"/>
              <a:pPr marL="118110">
                <a:lnSpc>
                  <a:spcPts val="1305"/>
                </a:lnSpc>
              </a:pPr>
              <a:t>5</a:t>
            </a:fld>
            <a:endParaRPr dirty="0"/>
          </a:p>
        </p:txBody>
      </p:sp>
      <p:sp>
        <p:nvSpPr>
          <p:cNvPr id="16" name="Rectangle 15"/>
          <p:cNvSpPr/>
          <p:nvPr/>
        </p:nvSpPr>
        <p:spPr>
          <a:xfrm>
            <a:off x="8305800" y="457200"/>
            <a:ext cx="685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2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72310">
              <a:lnSpc>
                <a:spcPct val="100000"/>
              </a:lnSpc>
            </a:pPr>
            <a:r>
              <a:rPr b="0" spc="-5" dirty="0">
                <a:latin typeface="Century Gothic"/>
                <a:cs typeface="Century Gothic"/>
              </a:rPr>
              <a:t>QMS</a:t>
            </a:r>
            <a:r>
              <a:rPr b="0" spc="-215" dirty="0">
                <a:latin typeface="Century Gothic"/>
                <a:cs typeface="Century Gothic"/>
              </a:rPr>
              <a:t> </a:t>
            </a:r>
            <a:r>
              <a:rPr b="0" dirty="0">
                <a:latin typeface="Century Gothic"/>
                <a:cs typeface="Century Gothic"/>
              </a:rPr>
              <a:t>Certificates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0" y="1676400"/>
            <a:ext cx="2759075" cy="372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0" dirty="0">
                <a:latin typeface="Century Gothic"/>
                <a:cs typeface="Century Gothic"/>
              </a:rPr>
              <a:t>ISO/TS </a:t>
            </a:r>
            <a:r>
              <a:rPr sz="2400" dirty="0">
                <a:latin typeface="Century Gothic"/>
                <a:cs typeface="Century Gothic"/>
              </a:rPr>
              <a:t>16949 :</a:t>
            </a:r>
            <a:r>
              <a:rPr sz="2400" spc="-19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2009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33800" y="1676400"/>
            <a:ext cx="2257425" cy="372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5" dirty="0">
                <a:latin typeface="Century Gothic"/>
                <a:cs typeface="Century Gothic"/>
              </a:rPr>
              <a:t>ISO </a:t>
            </a:r>
            <a:r>
              <a:rPr sz="2400" spc="-5" dirty="0">
                <a:latin typeface="Century Gothic"/>
                <a:cs typeface="Century Gothic"/>
              </a:rPr>
              <a:t>14001:</a:t>
            </a:r>
            <a:r>
              <a:rPr sz="2400" spc="-24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2004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45368" y="6891525"/>
            <a:ext cx="120014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0" dirty="0">
                <a:solidFill>
                  <a:srgbClr val="888888"/>
                </a:solidFill>
                <a:latin typeface="Bookman Old Style"/>
                <a:cs typeface="Bookman Old Style"/>
              </a:rPr>
              <a:t>8</a:t>
            </a:r>
            <a:endParaRPr sz="1200">
              <a:latin typeface="Bookman Old Style"/>
              <a:cs typeface="Bookman Old Styl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82000" y="457200"/>
            <a:ext cx="6096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2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057400"/>
            <a:ext cx="3124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object 14"/>
          <p:cNvSpPr txBox="1"/>
          <p:nvPr/>
        </p:nvSpPr>
        <p:spPr>
          <a:xfrm>
            <a:off x="7086600" y="1676400"/>
            <a:ext cx="29718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spc="-15" dirty="0" smtClean="0">
                <a:latin typeface="Century Gothic"/>
                <a:cs typeface="Century Gothic"/>
              </a:rPr>
              <a:t>OHSAS 18001:2007</a:t>
            </a:r>
            <a:endParaRPr sz="2400">
              <a:latin typeface="Century Gothic"/>
              <a:cs typeface="Century Gothic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981200"/>
            <a:ext cx="3352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1981200"/>
            <a:ext cx="3048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33575" y="946403"/>
            <a:ext cx="719124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9240">
              <a:lnSpc>
                <a:spcPct val="100000"/>
              </a:lnSpc>
            </a:pPr>
            <a:r>
              <a:rPr b="0" smtClean="0">
                <a:latin typeface="Century Gothic"/>
                <a:cs typeface="Century Gothic"/>
              </a:rPr>
              <a:t>M</a:t>
            </a:r>
            <a:r>
              <a:rPr lang="en-US" smtClean="0">
                <a:latin typeface="Century Gothic"/>
                <a:cs typeface="Century Gothic"/>
              </a:rPr>
              <a:t>T AUTOCRAFT</a:t>
            </a:r>
            <a:r>
              <a:rPr b="0" spc="-5" smtClean="0">
                <a:latin typeface="Century Gothic"/>
                <a:cs typeface="Century Gothic"/>
              </a:rPr>
              <a:t> </a:t>
            </a:r>
            <a:r>
              <a:rPr b="0" dirty="0">
                <a:latin typeface="Century Gothic"/>
                <a:cs typeface="Century Gothic"/>
              </a:rPr>
              <a:t>Joint</a:t>
            </a:r>
            <a:r>
              <a:rPr b="0" spc="-185" dirty="0">
                <a:latin typeface="Century Gothic"/>
                <a:cs typeface="Century Gothic"/>
              </a:rPr>
              <a:t> </a:t>
            </a:r>
            <a:r>
              <a:rPr b="0" spc="-5" dirty="0">
                <a:latin typeface="Century Gothic"/>
                <a:cs typeface="Century Gothic"/>
              </a:rPr>
              <a:t>Venture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377187" y="1778507"/>
            <a:ext cx="7242175" cy="743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6085" marR="5080" indent="-1684020">
              <a:lnSpc>
                <a:spcPct val="100000"/>
              </a:lnSpc>
            </a:pPr>
            <a:r>
              <a:rPr sz="2400" b="0" spc="-5" dirty="0">
                <a:solidFill>
                  <a:srgbClr val="2100F2"/>
                </a:solidFill>
                <a:latin typeface="Bookman Old Style"/>
                <a:cs typeface="Bookman Old Style"/>
              </a:rPr>
              <a:t>KHM </a:t>
            </a:r>
            <a:r>
              <a:rPr sz="2400" b="0" dirty="0">
                <a:solidFill>
                  <a:srgbClr val="2100F2"/>
                </a:solidFill>
                <a:latin typeface="Bookman Old Style"/>
                <a:cs typeface="Bookman Old Style"/>
              </a:rPr>
              <a:t>Drive </a:t>
            </a:r>
            <a:r>
              <a:rPr sz="2400" b="0" spc="-5" dirty="0">
                <a:solidFill>
                  <a:srgbClr val="2100F2"/>
                </a:solidFill>
                <a:latin typeface="Bookman Old Style"/>
                <a:cs typeface="Bookman Old Style"/>
              </a:rPr>
              <a:t>Systems </a:t>
            </a:r>
            <a:r>
              <a:rPr sz="2400" b="0" dirty="0">
                <a:solidFill>
                  <a:srgbClr val="2100F2"/>
                </a:solidFill>
                <a:latin typeface="Bookman Old Style"/>
                <a:cs typeface="Bookman Old Style"/>
              </a:rPr>
              <a:t>is a </a:t>
            </a:r>
            <a:r>
              <a:rPr sz="2400" b="0" spc="-5" dirty="0">
                <a:solidFill>
                  <a:srgbClr val="2100F2"/>
                </a:solidFill>
                <a:latin typeface="Bookman Old Style"/>
                <a:cs typeface="Bookman Old Style"/>
              </a:rPr>
              <a:t>Japanese Joint</a:t>
            </a:r>
            <a:r>
              <a:rPr sz="2400" b="0" spc="-160" dirty="0">
                <a:solidFill>
                  <a:srgbClr val="2100F2"/>
                </a:solidFill>
                <a:latin typeface="Bookman Old Style"/>
                <a:cs typeface="Bookman Old Style"/>
              </a:rPr>
              <a:t> </a:t>
            </a:r>
            <a:r>
              <a:rPr sz="2400" b="0" spc="-5" dirty="0">
                <a:solidFill>
                  <a:srgbClr val="2100F2"/>
                </a:solidFill>
                <a:latin typeface="Bookman Old Style"/>
                <a:cs typeface="Bookman Old Style"/>
              </a:rPr>
              <a:t>Venture  between three</a:t>
            </a:r>
            <a:r>
              <a:rPr sz="2400" b="0" spc="-170" dirty="0">
                <a:solidFill>
                  <a:srgbClr val="2100F2"/>
                </a:solidFill>
                <a:latin typeface="Bookman Old Style"/>
                <a:cs typeface="Bookman Old Style"/>
              </a:rPr>
              <a:t> </a:t>
            </a:r>
            <a:r>
              <a:rPr sz="2400" b="0" spc="-5" dirty="0">
                <a:solidFill>
                  <a:srgbClr val="2100F2"/>
                </a:solidFill>
                <a:latin typeface="Bookman Old Style"/>
                <a:cs typeface="Bookman Old Style"/>
              </a:rPr>
              <a:t>companies.</a:t>
            </a:r>
            <a:endParaRPr sz="2400">
              <a:latin typeface="Bookman Old Style"/>
              <a:cs typeface="Bookman Old Styl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84447" y="2825495"/>
            <a:ext cx="2933700" cy="1289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49755" y="4457698"/>
            <a:ext cx="5373370" cy="645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K- </a:t>
            </a:r>
            <a:r>
              <a:rPr sz="2400" spc="-45" dirty="0">
                <a:latin typeface="Calibri"/>
                <a:cs typeface="Calibri"/>
              </a:rPr>
              <a:t>KORITU</a:t>
            </a:r>
            <a:r>
              <a:rPr sz="2400" spc="-18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(Japan)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600" b="0" spc="-5" dirty="0">
                <a:latin typeface="Bookman Old Style"/>
                <a:cs typeface="Bookman Old Style"/>
              </a:rPr>
              <a:t>Designing </a:t>
            </a:r>
            <a:r>
              <a:rPr sz="1600" b="0" spc="-15" dirty="0">
                <a:latin typeface="Bookman Old Style"/>
                <a:cs typeface="Bookman Old Style"/>
              </a:rPr>
              <a:t>and </a:t>
            </a:r>
            <a:r>
              <a:rPr sz="1600" b="0" spc="-5" dirty="0">
                <a:latin typeface="Bookman Old Style"/>
                <a:cs typeface="Bookman Old Style"/>
              </a:rPr>
              <a:t>machining components</a:t>
            </a:r>
            <a:r>
              <a:rPr sz="1600" b="0" spc="40" dirty="0">
                <a:latin typeface="Bookman Old Style"/>
                <a:cs typeface="Bookman Old Style"/>
              </a:rPr>
              <a:t> </a:t>
            </a:r>
            <a:r>
              <a:rPr sz="1600" b="0" spc="-5" dirty="0">
                <a:latin typeface="Bookman Old Style"/>
                <a:cs typeface="Bookman Old Style"/>
              </a:rPr>
              <a:t>manufacturers</a:t>
            </a:r>
            <a:endParaRPr sz="1600">
              <a:latin typeface="Bookman Old Style"/>
              <a:cs typeface="Bookman Old Styl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49755" y="5280657"/>
            <a:ext cx="5070475" cy="14978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H- </a:t>
            </a:r>
            <a:r>
              <a:rPr sz="2400" spc="-105" dirty="0">
                <a:latin typeface="Calibri"/>
                <a:cs typeface="Calibri"/>
              </a:rPr>
              <a:t>HAYASHI </a:t>
            </a:r>
            <a:r>
              <a:rPr sz="2400" spc="-90" dirty="0">
                <a:latin typeface="Calibri"/>
                <a:cs typeface="Calibri"/>
              </a:rPr>
              <a:t>KOGYO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(Japan)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1600" spc="-20" dirty="0">
                <a:latin typeface="Calibri"/>
                <a:cs typeface="Calibri"/>
              </a:rPr>
              <a:t>Precision Sheet Metal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manufacturers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>
                <a:latin typeface="Calibri"/>
                <a:cs typeface="Calibri"/>
              </a:rPr>
              <a:t>M- </a:t>
            </a:r>
            <a:r>
              <a:rPr sz="2400" spc="-5" smtClean="0">
                <a:latin typeface="Calibri"/>
                <a:cs typeface="Calibri"/>
              </a:rPr>
              <a:t>M</a:t>
            </a:r>
            <a:r>
              <a:rPr lang="en-US" sz="2400" spc="-5" dirty="0" smtClean="0">
                <a:latin typeface="Calibri"/>
                <a:cs typeface="Calibri"/>
              </a:rPr>
              <a:t>T AUTOCRAFT</a:t>
            </a:r>
            <a:r>
              <a:rPr sz="2400" spc="-229" smtClean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(India)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1600" b="0" spc="-5" dirty="0">
                <a:latin typeface="Bookman Old Style"/>
                <a:cs typeface="Bookman Old Style"/>
              </a:rPr>
              <a:t>Precision component </a:t>
            </a:r>
            <a:r>
              <a:rPr sz="1600" b="0" spc="-15" dirty="0">
                <a:latin typeface="Bookman Old Style"/>
                <a:cs typeface="Bookman Old Style"/>
              </a:rPr>
              <a:t>and </a:t>
            </a:r>
            <a:r>
              <a:rPr sz="1600" b="0" spc="-5" dirty="0">
                <a:latin typeface="Bookman Old Style"/>
                <a:cs typeface="Bookman Old Style"/>
              </a:rPr>
              <a:t>Assembly</a:t>
            </a:r>
            <a:r>
              <a:rPr sz="1600" b="0" spc="-25" dirty="0">
                <a:latin typeface="Bookman Old Style"/>
                <a:cs typeface="Bookman Old Style"/>
              </a:rPr>
              <a:t> </a:t>
            </a:r>
            <a:r>
              <a:rPr sz="1600" b="0" spc="-5" dirty="0">
                <a:latin typeface="Bookman Old Style"/>
                <a:cs typeface="Bookman Old Style"/>
              </a:rPr>
              <a:t>Manufacturers</a:t>
            </a:r>
            <a:endParaRPr sz="1600">
              <a:latin typeface="Bookman Old Style"/>
              <a:cs typeface="Bookman Old Styl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19771" y="4626864"/>
            <a:ext cx="1046987" cy="242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300972" y="4852922"/>
            <a:ext cx="1294765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u="sng" spc="-10" dirty="0">
                <a:solidFill>
                  <a:srgbClr val="0000FF"/>
                </a:solidFill>
                <a:latin typeface="Bookman Old Style"/>
                <a:cs typeface="Bookman Old Style"/>
                <a:hlinkClick r:id="rId4"/>
              </a:rPr>
              <a:t>http://www.koritu.co.jp</a:t>
            </a:r>
            <a:endParaRPr sz="800">
              <a:latin typeface="Bookman Old Style"/>
              <a:cs typeface="Bookman Old Styl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450835" y="5330952"/>
            <a:ext cx="762000" cy="460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Rectangle 16"/>
          <p:cNvSpPr/>
          <p:nvPr/>
        </p:nvSpPr>
        <p:spPr>
          <a:xfrm>
            <a:off x="8458200" y="457200"/>
            <a:ext cx="6096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 cstate="print"/>
          <a:srcRect t="7265" b="14806"/>
          <a:stretch>
            <a:fillRect/>
          </a:stretch>
        </p:blipFill>
        <p:spPr bwMode="auto">
          <a:xfrm>
            <a:off x="6934200" y="594360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3480">
              <a:lnSpc>
                <a:spcPct val="100000"/>
              </a:lnSpc>
            </a:pPr>
            <a:r>
              <a:rPr b="0" dirty="0">
                <a:latin typeface="Century Gothic"/>
                <a:cs typeface="Century Gothic"/>
              </a:rPr>
              <a:t>List Of </a:t>
            </a:r>
            <a:r>
              <a:rPr b="0" spc="-5" dirty="0">
                <a:latin typeface="Century Gothic"/>
                <a:cs typeface="Century Gothic"/>
              </a:rPr>
              <a:t>Esteemed</a:t>
            </a:r>
            <a:r>
              <a:rPr b="0" spc="-229" dirty="0">
                <a:latin typeface="Century Gothic"/>
                <a:cs typeface="Century Gothic"/>
              </a:rPr>
              <a:t> </a:t>
            </a:r>
            <a:r>
              <a:rPr b="0" dirty="0">
                <a:latin typeface="Century Gothic"/>
                <a:cs typeface="Century Gothic"/>
              </a:rPr>
              <a:t>Customers</a:t>
            </a:r>
          </a:p>
        </p:txBody>
      </p:sp>
      <p:sp>
        <p:nvSpPr>
          <p:cNvPr id="9" name="object 9"/>
          <p:cNvSpPr/>
          <p:nvPr/>
        </p:nvSpPr>
        <p:spPr>
          <a:xfrm>
            <a:off x="3048000" y="2057400"/>
            <a:ext cx="1517903" cy="1042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0600" y="1981200"/>
            <a:ext cx="1520951" cy="1042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91328" y="1987295"/>
            <a:ext cx="1261871" cy="1078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10200" y="4343400"/>
            <a:ext cx="1523999" cy="10363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24200" y="3124200"/>
            <a:ext cx="1752599" cy="1203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15200" y="1981200"/>
            <a:ext cx="1517903" cy="10363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0600" y="4419600"/>
            <a:ext cx="1517903" cy="10363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1000" y="5791200"/>
            <a:ext cx="1517903" cy="10363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86000" y="5791200"/>
            <a:ext cx="1520951" cy="10363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20000" y="4343400"/>
            <a:ext cx="1828800" cy="9067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14800" y="5867400"/>
            <a:ext cx="1818132" cy="8382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34000" y="3276600"/>
            <a:ext cx="1752599" cy="8427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4400" y="3352800"/>
            <a:ext cx="1847088" cy="838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8000" y="4267200"/>
            <a:ext cx="1828800" cy="12192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8</a:t>
            </a:fld>
            <a:endParaRPr dirty="0"/>
          </a:p>
        </p:txBody>
      </p:sp>
      <p:sp>
        <p:nvSpPr>
          <p:cNvPr id="25" name="Rectangle 24"/>
          <p:cNvSpPr/>
          <p:nvPr/>
        </p:nvSpPr>
        <p:spPr>
          <a:xfrm>
            <a:off x="8382000" y="533400"/>
            <a:ext cx="609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6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86600" y="3124200"/>
            <a:ext cx="2438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 descr="http://ggi.ac.in/wp-content/uploads/2016/12/mahindra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019800" y="5791200"/>
            <a:ext cx="1981200" cy="1524001"/>
          </a:xfrm>
          <a:prstGeom prst="rect">
            <a:avLst/>
          </a:prstGeom>
          <a:noFill/>
        </p:spPr>
      </p:pic>
      <p:pic>
        <p:nvPicPr>
          <p:cNvPr id="31746" name="Picture 2" descr="https://www.aam.com/images/default-source/feature-stories/aam-logo2.tmb-1200-crop.jpg?sfvrsn=3e6d0632_1"/>
          <p:cNvPicPr>
            <a:picLocks noChangeAspect="1" noChangeArrowheads="1"/>
          </p:cNvPicPr>
          <p:nvPr/>
        </p:nvPicPr>
        <p:blipFill>
          <a:blip r:embed="rId19" cstate="print"/>
          <a:srcRect l="22000" r="22000"/>
          <a:stretch>
            <a:fillRect/>
          </a:stretch>
        </p:blipFill>
        <p:spPr bwMode="auto">
          <a:xfrm>
            <a:off x="8382000" y="5791200"/>
            <a:ext cx="1676400" cy="1371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13716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00" y="1562100"/>
            <a:ext cx="1066800" cy="114300"/>
          </a:xfrm>
          <a:custGeom>
            <a:avLst/>
            <a:gdLst/>
            <a:ahLst/>
            <a:cxnLst/>
            <a:rect l="l" t="t" r="r" b="b"/>
            <a:pathLst>
              <a:path w="1066800" h="114300">
                <a:moveTo>
                  <a:pt x="0" y="0"/>
                </a:moveTo>
                <a:lnTo>
                  <a:pt x="0" y="114299"/>
                </a:lnTo>
                <a:lnTo>
                  <a:pt x="1066799" y="114299"/>
                </a:lnTo>
                <a:lnTo>
                  <a:pt x="1066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685800"/>
            <a:ext cx="381000" cy="114300"/>
          </a:xfrm>
          <a:custGeom>
            <a:avLst/>
            <a:gdLst/>
            <a:ahLst/>
            <a:cxnLst/>
            <a:rect l="l" t="t" r="r" b="b"/>
            <a:pathLst>
              <a:path w="381000" h="114300">
                <a:moveTo>
                  <a:pt x="0" y="0"/>
                </a:moveTo>
                <a:lnTo>
                  <a:pt x="0" y="114299"/>
                </a:lnTo>
                <a:lnTo>
                  <a:pt x="380999" y="1142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876300"/>
            <a:ext cx="381000" cy="723900"/>
          </a:xfrm>
          <a:custGeom>
            <a:avLst/>
            <a:gdLst/>
            <a:ahLst/>
            <a:cxnLst/>
            <a:rect l="l" t="t" r="r" b="b"/>
            <a:pathLst>
              <a:path w="381000" h="723900">
                <a:moveTo>
                  <a:pt x="0" y="0"/>
                </a:moveTo>
                <a:lnTo>
                  <a:pt x="0" y="723899"/>
                </a:lnTo>
                <a:lnTo>
                  <a:pt x="380999" y="723899"/>
                </a:lnTo>
                <a:lnTo>
                  <a:pt x="380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8001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485900"/>
            <a:ext cx="5257800" cy="76200"/>
          </a:xfrm>
          <a:custGeom>
            <a:avLst/>
            <a:gdLst/>
            <a:ahLst/>
            <a:cxnLst/>
            <a:rect l="l" t="t" r="r" b="b"/>
            <a:pathLst>
              <a:path w="5257800" h="76200">
                <a:moveTo>
                  <a:pt x="0" y="0"/>
                </a:moveTo>
                <a:lnTo>
                  <a:pt x="0" y="76199"/>
                </a:lnTo>
                <a:lnTo>
                  <a:pt x="5257799" y="76199"/>
                </a:lnTo>
                <a:lnTo>
                  <a:pt x="52577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30580">
              <a:lnSpc>
                <a:spcPct val="100000"/>
              </a:lnSpc>
            </a:pPr>
            <a:r>
              <a:rPr b="0" dirty="0">
                <a:latin typeface="Century Gothic"/>
                <a:cs typeface="Century Gothic"/>
              </a:rPr>
              <a:t>Customers </a:t>
            </a:r>
            <a:r>
              <a:rPr b="0" spc="-15" dirty="0">
                <a:latin typeface="Century Gothic"/>
                <a:cs typeface="Century Gothic"/>
              </a:rPr>
              <a:t>With </a:t>
            </a:r>
            <a:r>
              <a:rPr b="0" dirty="0">
                <a:latin typeface="Century Gothic"/>
                <a:cs typeface="Century Gothic"/>
              </a:rPr>
              <a:t>Business</a:t>
            </a:r>
            <a:r>
              <a:rPr b="0" spc="-185" dirty="0">
                <a:latin typeface="Century Gothic"/>
                <a:cs typeface="Century Gothic"/>
              </a:rPr>
              <a:t> </a:t>
            </a:r>
            <a:r>
              <a:rPr b="0" spc="-5" dirty="0">
                <a:latin typeface="Century Gothic"/>
                <a:cs typeface="Century Gothic"/>
              </a:rPr>
              <a:t>Volume</a:t>
            </a:r>
          </a:p>
        </p:txBody>
      </p:sp>
      <p:sp>
        <p:nvSpPr>
          <p:cNvPr id="9" name="object 9"/>
          <p:cNvSpPr/>
          <p:nvPr/>
        </p:nvSpPr>
        <p:spPr>
          <a:xfrm>
            <a:off x="1220724" y="1778507"/>
            <a:ext cx="7770875" cy="18790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1208531" y="1767839"/>
          <a:ext cx="7772397" cy="22608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8599"/>
                <a:gridCol w="1828799"/>
                <a:gridCol w="1904999"/>
              </a:tblGrid>
              <a:tr h="355853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Customers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6903F"/>
                      </a:solidFill>
                      <a:prstDash val="solid"/>
                    </a:lnL>
                    <a:lnR w="13715">
                      <a:solidFill>
                        <a:srgbClr val="F6903F"/>
                      </a:solidFill>
                      <a:prstDash val="solid"/>
                    </a:lnR>
                    <a:lnT w="12191">
                      <a:solidFill>
                        <a:srgbClr val="F6903F"/>
                      </a:solidFill>
                      <a:prstDash val="solid"/>
                    </a:lnT>
                    <a:lnB w="13715">
                      <a:solidFill>
                        <a:srgbClr val="F6903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Abbreviated</a:t>
                      </a:r>
                      <a:r>
                        <a:rPr sz="1400" b="1" spc="-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As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6903F"/>
                      </a:solidFill>
                      <a:prstDash val="solid"/>
                    </a:lnL>
                    <a:lnR w="13715">
                      <a:solidFill>
                        <a:srgbClr val="F6903F"/>
                      </a:solidFill>
                      <a:prstDash val="solid"/>
                    </a:lnR>
                    <a:lnT w="12191">
                      <a:solidFill>
                        <a:srgbClr val="F6903F"/>
                      </a:solidFill>
                      <a:prstDash val="solid"/>
                    </a:lnT>
                    <a:lnB w="13715">
                      <a:solidFill>
                        <a:srgbClr val="F6903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Business</a:t>
                      </a:r>
                      <a:r>
                        <a:rPr sz="1400" b="1" spc="-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Volume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6903F"/>
                      </a:solidFill>
                      <a:prstDash val="solid"/>
                    </a:lnL>
                    <a:lnR w="13715">
                      <a:solidFill>
                        <a:srgbClr val="F6903F"/>
                      </a:solidFill>
                      <a:prstDash val="solid"/>
                    </a:lnR>
                    <a:lnT w="12191">
                      <a:solidFill>
                        <a:srgbClr val="F6903F"/>
                      </a:solidFill>
                      <a:prstDash val="solid"/>
                    </a:lnT>
                    <a:lnB w="13715">
                      <a:solidFill>
                        <a:srgbClr val="F6903F"/>
                      </a:solidFill>
                      <a:prstDash val="solid"/>
                    </a:lnB>
                  </a:tcPr>
                </a:tc>
              </a:tr>
              <a:tr h="380999">
                <a:tc>
                  <a:txBody>
                    <a:bodyPr/>
                    <a:lstStyle/>
                    <a:p>
                      <a:pPr marL="78740" marR="0" indent="0" defTabSz="914400" eaLnBrk="1" fontAlgn="auto" latinLnBrk="0" hangingPunct="1">
                        <a:lnSpc>
                          <a:spcPts val="15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5" dirty="0" smtClean="0">
                          <a:latin typeface="+mn-lt"/>
                          <a:cs typeface="Calibri"/>
                        </a:rPr>
                        <a:t>Mahindra </a:t>
                      </a:r>
                      <a:r>
                        <a:rPr lang="en-US" sz="1400" dirty="0" smtClean="0">
                          <a:latin typeface="+mn-lt"/>
                          <a:cs typeface="Calibri"/>
                        </a:rPr>
                        <a:t>&amp; </a:t>
                      </a:r>
                      <a:r>
                        <a:rPr lang="en-US" sz="1400" spc="-5" dirty="0" smtClean="0">
                          <a:latin typeface="+mn-lt"/>
                          <a:cs typeface="Calibri"/>
                        </a:rPr>
                        <a:t>Mahindra</a:t>
                      </a:r>
                      <a:r>
                        <a:rPr lang="en-US" sz="1400" spc="-195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400" spc="-15" dirty="0" smtClean="0">
                          <a:latin typeface="+mn-lt"/>
                          <a:cs typeface="Calibri"/>
                        </a:rPr>
                        <a:t>Ltd.</a:t>
                      </a:r>
                      <a:endParaRPr lang="en-US" sz="1400" dirty="0" smtClean="0">
                        <a:latin typeface="+mn-lt"/>
                        <a:cs typeface="Calibri"/>
                      </a:endParaRPr>
                    </a:p>
                    <a:p>
                      <a:pPr marL="78740">
                        <a:lnSpc>
                          <a:spcPts val="1530"/>
                        </a:lnSpc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6903F"/>
                      </a:solidFill>
                      <a:prstDash val="solid"/>
                    </a:lnL>
                    <a:lnR w="13715">
                      <a:solidFill>
                        <a:srgbClr val="F6903F"/>
                      </a:solidFill>
                      <a:prstDash val="solid"/>
                    </a:lnR>
                    <a:lnT w="13715">
                      <a:solidFill>
                        <a:srgbClr val="F6903F"/>
                      </a:solidFill>
                      <a:prstDash val="solid"/>
                    </a:lnT>
                    <a:lnB w="13715">
                      <a:solidFill>
                        <a:srgbClr val="F6903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sz="1400" spc="-5" smtClean="0">
                          <a:latin typeface="Calibri"/>
                          <a:cs typeface="Calibri"/>
                        </a:rPr>
                        <a:t>M</a:t>
                      </a:r>
                      <a:r>
                        <a:rPr lang="en-US" sz="1400" spc="-5" dirty="0" smtClean="0">
                          <a:latin typeface="Calibri"/>
                          <a:cs typeface="Calibri"/>
                        </a:rPr>
                        <a:t>&amp;M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6903F"/>
                      </a:solidFill>
                      <a:prstDash val="solid"/>
                    </a:lnL>
                    <a:lnR w="13715">
                      <a:solidFill>
                        <a:srgbClr val="F6903F"/>
                      </a:solidFill>
                      <a:prstDash val="solid"/>
                    </a:lnR>
                    <a:lnT w="13715">
                      <a:solidFill>
                        <a:srgbClr val="F6903F"/>
                      </a:solidFill>
                      <a:prstDash val="solid"/>
                    </a:lnT>
                    <a:lnB w="13715">
                      <a:solidFill>
                        <a:srgbClr val="F6903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sz="1400" spc="-5" smtClean="0">
                          <a:latin typeface="Calibri"/>
                          <a:cs typeface="Calibri"/>
                        </a:rPr>
                        <a:t>4</a:t>
                      </a:r>
                      <a:r>
                        <a:rPr lang="en-US" sz="1400" spc="-5" dirty="0" smtClean="0">
                          <a:latin typeface="Calibri"/>
                          <a:cs typeface="Calibri"/>
                        </a:rPr>
                        <a:t>5.96</a:t>
                      </a:r>
                      <a:r>
                        <a:rPr sz="1400" spc="-5" smtClean="0">
                          <a:latin typeface="Calibri"/>
                          <a:cs typeface="Calibri"/>
                        </a:rPr>
                        <a:t>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6903F"/>
                      </a:solidFill>
                      <a:prstDash val="solid"/>
                    </a:lnL>
                    <a:lnR w="13715">
                      <a:solidFill>
                        <a:srgbClr val="F6903F"/>
                      </a:solidFill>
                      <a:prstDash val="solid"/>
                    </a:lnR>
                    <a:lnT w="13715">
                      <a:solidFill>
                        <a:srgbClr val="F6903F"/>
                      </a:solidFill>
                      <a:prstDash val="solid"/>
                    </a:lnT>
                    <a:lnB w="13715">
                      <a:solidFill>
                        <a:srgbClr val="F6903F"/>
                      </a:solidFill>
                      <a:prstDash val="solid"/>
                    </a:lnB>
                  </a:tcPr>
                </a:tc>
              </a:tr>
              <a:tr h="380999">
                <a:tc>
                  <a:txBody>
                    <a:bodyPr/>
                    <a:lstStyle/>
                    <a:p>
                      <a:pPr marL="78740">
                        <a:lnSpc>
                          <a:spcPts val="1530"/>
                        </a:lnSpc>
                      </a:pPr>
                      <a:r>
                        <a:rPr lang="en-US" sz="1400" spc="-5" dirty="0" err="1" smtClean="0">
                          <a:latin typeface="+mn-lt"/>
                          <a:cs typeface="Calibri"/>
                        </a:rPr>
                        <a:t>Maruti</a:t>
                      </a:r>
                      <a:r>
                        <a:rPr lang="en-US" sz="1400" spc="-5" dirty="0" smtClean="0">
                          <a:latin typeface="+mn-lt"/>
                          <a:cs typeface="Calibri"/>
                        </a:rPr>
                        <a:t> Suzuki India</a:t>
                      </a:r>
                      <a:r>
                        <a:rPr lang="en-US" sz="1400" spc="-17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400" spc="-15" dirty="0" smtClean="0">
                          <a:latin typeface="+mn-lt"/>
                          <a:cs typeface="Calibri"/>
                        </a:rPr>
                        <a:t>Ltd.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6903F"/>
                      </a:solidFill>
                      <a:prstDash val="solid"/>
                    </a:lnL>
                    <a:lnR w="13715">
                      <a:solidFill>
                        <a:srgbClr val="F6903F"/>
                      </a:solidFill>
                      <a:prstDash val="solid"/>
                    </a:lnR>
                    <a:lnT w="13715">
                      <a:solidFill>
                        <a:srgbClr val="F6903F"/>
                      </a:solidFill>
                      <a:prstDash val="solid"/>
                    </a:lnT>
                    <a:lnB w="13715">
                      <a:solidFill>
                        <a:srgbClr val="F6903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sz="1400" smtClean="0">
                          <a:latin typeface="Calibri"/>
                          <a:cs typeface="Calibri"/>
                        </a:rPr>
                        <a:t>M</a:t>
                      </a: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SIL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6903F"/>
                      </a:solidFill>
                      <a:prstDash val="solid"/>
                    </a:lnL>
                    <a:lnR w="13715">
                      <a:solidFill>
                        <a:srgbClr val="F6903F"/>
                      </a:solidFill>
                      <a:prstDash val="solid"/>
                    </a:lnR>
                    <a:lnT w="13715">
                      <a:solidFill>
                        <a:srgbClr val="F6903F"/>
                      </a:solidFill>
                      <a:prstDash val="solid"/>
                    </a:lnT>
                    <a:lnB w="13715">
                      <a:solidFill>
                        <a:srgbClr val="F6903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lang="en-US" sz="1400" spc="-5" dirty="0" smtClean="0">
                          <a:latin typeface="Calibri"/>
                          <a:cs typeface="Calibri"/>
                        </a:rPr>
                        <a:t>37.68</a:t>
                      </a:r>
                      <a:r>
                        <a:rPr sz="1400" spc="-5" smtClean="0">
                          <a:latin typeface="Calibri"/>
                          <a:cs typeface="Calibri"/>
                        </a:rPr>
                        <a:t>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6903F"/>
                      </a:solidFill>
                      <a:prstDash val="solid"/>
                    </a:lnL>
                    <a:lnR w="13715">
                      <a:solidFill>
                        <a:srgbClr val="F6903F"/>
                      </a:solidFill>
                      <a:prstDash val="solid"/>
                    </a:lnR>
                    <a:lnT w="13715">
                      <a:solidFill>
                        <a:srgbClr val="F6903F"/>
                      </a:solidFill>
                      <a:prstDash val="solid"/>
                    </a:lnT>
                    <a:lnB w="13715">
                      <a:solidFill>
                        <a:srgbClr val="F6903F"/>
                      </a:solidFill>
                      <a:prstDash val="solid"/>
                    </a:lnB>
                  </a:tcPr>
                </a:tc>
              </a:tr>
              <a:tr h="380999">
                <a:tc>
                  <a:txBody>
                    <a:bodyPr/>
                    <a:lstStyle/>
                    <a:p>
                      <a:pPr marL="78740">
                        <a:lnSpc>
                          <a:spcPts val="153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Honda Car</a:t>
                      </a:r>
                      <a:r>
                        <a:rPr sz="14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India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6903F"/>
                      </a:solidFill>
                      <a:prstDash val="solid"/>
                    </a:lnL>
                    <a:lnR w="13715">
                      <a:solidFill>
                        <a:srgbClr val="F6903F"/>
                      </a:solidFill>
                      <a:prstDash val="solid"/>
                    </a:lnR>
                    <a:lnT w="13715">
                      <a:solidFill>
                        <a:srgbClr val="F6903F"/>
                      </a:solidFill>
                      <a:prstDash val="solid"/>
                    </a:lnT>
                    <a:lnB w="13715">
                      <a:solidFill>
                        <a:srgbClr val="F6903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HONDA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6903F"/>
                      </a:solidFill>
                      <a:prstDash val="solid"/>
                    </a:lnL>
                    <a:lnR w="13715">
                      <a:solidFill>
                        <a:srgbClr val="F6903F"/>
                      </a:solidFill>
                      <a:prstDash val="solid"/>
                    </a:lnR>
                    <a:lnT w="13715">
                      <a:solidFill>
                        <a:srgbClr val="F6903F"/>
                      </a:solidFill>
                      <a:prstDash val="solid"/>
                    </a:lnT>
                    <a:lnB w="13715">
                      <a:solidFill>
                        <a:srgbClr val="F6903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5.77</a:t>
                      </a:r>
                      <a:r>
                        <a:rPr sz="1400" smtClean="0">
                          <a:latin typeface="Calibri"/>
                          <a:cs typeface="Calibri"/>
                        </a:rPr>
                        <a:t>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6903F"/>
                      </a:solidFill>
                      <a:prstDash val="solid"/>
                    </a:lnL>
                    <a:lnR w="13715">
                      <a:solidFill>
                        <a:srgbClr val="F6903F"/>
                      </a:solidFill>
                      <a:prstDash val="solid"/>
                    </a:lnR>
                    <a:lnT w="13715">
                      <a:solidFill>
                        <a:srgbClr val="F6903F"/>
                      </a:solidFill>
                      <a:prstDash val="solid"/>
                    </a:lnT>
                    <a:lnB w="13715">
                      <a:solidFill>
                        <a:srgbClr val="F6903F"/>
                      </a:solidFill>
                      <a:prstDash val="solid"/>
                    </a:lnB>
                  </a:tcPr>
                </a:tc>
              </a:tr>
              <a:tr h="380999">
                <a:tc>
                  <a:txBody>
                    <a:bodyPr/>
                    <a:lstStyle/>
                    <a:p>
                      <a:pPr marL="78740">
                        <a:lnSpc>
                          <a:spcPts val="1530"/>
                        </a:lnSpc>
                      </a:pP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Tractors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&amp; Farm Equipment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6903F"/>
                      </a:solidFill>
                      <a:prstDash val="solid"/>
                    </a:lnL>
                    <a:lnR w="13715" cap="flat" cmpd="sng" algn="ctr">
                      <a:solidFill>
                        <a:srgbClr val="F690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715">
                      <a:solidFill>
                        <a:srgbClr val="F6903F"/>
                      </a:solidFill>
                      <a:prstDash val="solid"/>
                    </a:lnT>
                    <a:lnB w="13715" cap="flat" cmpd="sng" algn="ctr">
                      <a:solidFill>
                        <a:srgbClr val="F690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TAFE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 cap="flat" cmpd="sng" algn="ctr">
                      <a:solidFill>
                        <a:srgbClr val="F690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715" cap="flat" cmpd="sng" algn="ctr">
                      <a:solidFill>
                        <a:srgbClr val="F690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715">
                      <a:solidFill>
                        <a:srgbClr val="F6903F"/>
                      </a:solidFill>
                      <a:prstDash val="solid"/>
                    </a:lnT>
                    <a:lnB w="13715" cap="flat" cmpd="sng" algn="ctr">
                      <a:solidFill>
                        <a:srgbClr val="F690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1.24%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 cap="flat" cmpd="sng" algn="ctr">
                      <a:solidFill>
                        <a:srgbClr val="F690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715">
                      <a:solidFill>
                        <a:srgbClr val="F6903F"/>
                      </a:solidFill>
                      <a:prstDash val="solid"/>
                    </a:lnR>
                    <a:lnT w="13715">
                      <a:solidFill>
                        <a:srgbClr val="F6903F"/>
                      </a:solidFill>
                      <a:prstDash val="solid"/>
                    </a:lnT>
                    <a:lnB w="13715" cap="flat" cmpd="sng" algn="ctr">
                      <a:solidFill>
                        <a:srgbClr val="F690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999">
                <a:tc>
                  <a:txBody>
                    <a:bodyPr/>
                    <a:lstStyle/>
                    <a:p>
                      <a:pPr marL="78740">
                        <a:lnSpc>
                          <a:spcPts val="153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General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Motors &amp;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Ford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(through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Avtec</a:t>
                      </a:r>
                      <a:r>
                        <a:rPr sz="14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Ltd.)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6903F"/>
                      </a:solidFill>
                      <a:prstDash val="solid"/>
                    </a:lnL>
                    <a:lnR w="13715">
                      <a:solidFill>
                        <a:srgbClr val="F6903F"/>
                      </a:solidFill>
                      <a:prstDash val="solid"/>
                    </a:lnR>
                    <a:lnT w="13715">
                      <a:solidFill>
                        <a:srgbClr val="F6903F"/>
                      </a:solidFill>
                      <a:prstDash val="solid"/>
                    </a:lnT>
                    <a:lnB w="13715">
                      <a:solidFill>
                        <a:srgbClr val="F6903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OTHERS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6903F"/>
                      </a:solidFill>
                      <a:prstDash val="solid"/>
                    </a:lnL>
                    <a:lnR w="13715">
                      <a:solidFill>
                        <a:srgbClr val="F6903F"/>
                      </a:solidFill>
                      <a:prstDash val="solid"/>
                    </a:lnR>
                    <a:lnT w="13715">
                      <a:solidFill>
                        <a:srgbClr val="F6903F"/>
                      </a:solidFill>
                      <a:prstDash val="solid"/>
                    </a:lnT>
                    <a:lnB w="13715">
                      <a:solidFill>
                        <a:srgbClr val="F6903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10.6</a:t>
                      </a:r>
                      <a:r>
                        <a:rPr sz="1400" smtClean="0">
                          <a:latin typeface="Calibri"/>
                          <a:cs typeface="Calibri"/>
                        </a:rPr>
                        <a:t>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3715">
                      <a:solidFill>
                        <a:srgbClr val="F6903F"/>
                      </a:solidFill>
                      <a:prstDash val="solid"/>
                    </a:lnL>
                    <a:lnR w="13715">
                      <a:solidFill>
                        <a:srgbClr val="F6903F"/>
                      </a:solidFill>
                      <a:prstDash val="solid"/>
                    </a:lnR>
                    <a:lnT w="13715">
                      <a:solidFill>
                        <a:srgbClr val="F6903F"/>
                      </a:solidFill>
                      <a:prstDash val="solid"/>
                    </a:lnT>
                    <a:lnB w="13715">
                      <a:solidFill>
                        <a:srgbClr val="F6903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741590" y="3829271"/>
            <a:ext cx="254000" cy="28009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935"/>
              </a:lnSpc>
            </a:pPr>
            <a:r>
              <a:rPr sz="1800" b="1" spc="-5" dirty="0">
                <a:latin typeface="Century Gothic"/>
                <a:cs typeface="Century Gothic"/>
              </a:rPr>
              <a:t>Bu</a:t>
            </a:r>
            <a:r>
              <a:rPr sz="1800" b="1" spc="-15" dirty="0">
                <a:latin typeface="Century Gothic"/>
                <a:cs typeface="Century Gothic"/>
              </a:rPr>
              <a:t>s</a:t>
            </a:r>
            <a:r>
              <a:rPr sz="1800" b="1" dirty="0">
                <a:latin typeface="Century Gothic"/>
                <a:cs typeface="Century Gothic"/>
              </a:rPr>
              <a:t>i</a:t>
            </a:r>
            <a:r>
              <a:rPr sz="1800" b="1" spc="-5" dirty="0">
                <a:latin typeface="Century Gothic"/>
                <a:cs typeface="Century Gothic"/>
              </a:rPr>
              <a:t>ne</a:t>
            </a:r>
            <a:r>
              <a:rPr sz="1800" b="1" spc="-15" dirty="0">
                <a:latin typeface="Century Gothic"/>
                <a:cs typeface="Century Gothic"/>
              </a:rPr>
              <a:t>s</a:t>
            </a:r>
            <a:r>
              <a:rPr sz="1800" b="1" dirty="0">
                <a:latin typeface="Century Gothic"/>
                <a:cs typeface="Century Gothic"/>
              </a:rPr>
              <a:t>s</a:t>
            </a:r>
            <a:r>
              <a:rPr sz="1800" b="1" spc="-60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Vo</a:t>
            </a:r>
            <a:r>
              <a:rPr sz="1800" b="1" dirty="0">
                <a:latin typeface="Century Gothic"/>
                <a:cs typeface="Century Gothic"/>
              </a:rPr>
              <a:t>l</a:t>
            </a:r>
            <a:r>
              <a:rPr sz="1800" b="1" spc="-5" dirty="0">
                <a:latin typeface="Century Gothic"/>
                <a:cs typeface="Century Gothic"/>
              </a:rPr>
              <a:t>u</a:t>
            </a:r>
            <a:r>
              <a:rPr sz="1800" b="1" dirty="0">
                <a:latin typeface="Century Gothic"/>
                <a:cs typeface="Century Gothic"/>
              </a:rPr>
              <a:t>me</a:t>
            </a:r>
            <a:r>
              <a:rPr sz="1800" b="1" spc="-6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in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%</a:t>
            </a:r>
            <a:r>
              <a:rPr sz="1800" b="1" spc="-5" dirty="0">
                <a:latin typeface="Century Gothic"/>
                <a:cs typeface="Century Gothic"/>
              </a:rPr>
              <a:t>a</a:t>
            </a:r>
            <a:r>
              <a:rPr sz="1800" b="1" spc="-15" dirty="0">
                <a:latin typeface="Century Gothic"/>
                <a:cs typeface="Century Gothic"/>
              </a:rPr>
              <a:t>g</a:t>
            </a:r>
            <a:r>
              <a:rPr sz="1800" b="1" dirty="0">
                <a:latin typeface="Century Gothic"/>
                <a:cs typeface="Century Gothic"/>
              </a:rPr>
              <a:t>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003791" y="6455663"/>
            <a:ext cx="0" cy="73660"/>
          </a:xfrm>
          <a:custGeom>
            <a:avLst/>
            <a:gdLst/>
            <a:ahLst/>
            <a:cxnLst/>
            <a:rect l="l" t="t" r="r" b="b"/>
            <a:pathLst>
              <a:path h="73659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05"/>
              </a:lnSpc>
            </a:pPr>
            <a:fld id="{81D60167-4931-47E6-BA6A-407CBD079E47}" type="slidenum">
              <a:rPr dirty="0"/>
              <a:pPr marL="25400">
                <a:lnSpc>
                  <a:spcPts val="1305"/>
                </a:lnSpc>
              </a:pPr>
              <a:t>9</a:t>
            </a:fld>
            <a:endParaRPr dirty="0"/>
          </a:p>
        </p:txBody>
      </p:sp>
      <p:sp>
        <p:nvSpPr>
          <p:cNvPr id="17" name="Rectangle 16"/>
          <p:cNvSpPr/>
          <p:nvPr/>
        </p:nvSpPr>
        <p:spPr>
          <a:xfrm>
            <a:off x="8229600" y="457200"/>
            <a:ext cx="9144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 cstate="print"/>
          <a:srcRect t="7265" b="14806"/>
          <a:stretch>
            <a:fillRect/>
          </a:stretch>
        </p:blipFill>
        <p:spPr bwMode="auto">
          <a:xfrm>
            <a:off x="7879080" y="0"/>
            <a:ext cx="2179320" cy="983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graphicFrame>
        <p:nvGraphicFramePr>
          <p:cNvPr id="19" name="Chart 18"/>
          <p:cNvGraphicFramePr/>
          <p:nvPr/>
        </p:nvGraphicFramePr>
        <p:xfrm>
          <a:off x="1219200" y="4114800"/>
          <a:ext cx="77724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</TotalTime>
  <Words>1211</Words>
  <Application>Microsoft Office PowerPoint</Application>
  <PresentationFormat>Custom</PresentationFormat>
  <Paragraphs>414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Mission, Vision and Core Values</vt:lpstr>
      <vt:lpstr>Introduction</vt:lpstr>
      <vt:lpstr>MT Autocraft Plant Photographs</vt:lpstr>
      <vt:lpstr>Achievements</vt:lpstr>
      <vt:lpstr>QMS Certificates</vt:lpstr>
      <vt:lpstr>MT AUTOCRAFT Joint Venture</vt:lpstr>
      <vt:lpstr>List Of Esteemed Customers</vt:lpstr>
      <vt:lpstr>Customers With Business Volume</vt:lpstr>
      <vt:lpstr>Transmission Shafts-Product Range</vt:lpstr>
      <vt:lpstr>Honda Shafts</vt:lpstr>
      <vt:lpstr>Transmission CAM SHAFT</vt:lpstr>
      <vt:lpstr>Transmission Assemblies</vt:lpstr>
      <vt:lpstr>Transmission Assemblies</vt:lpstr>
      <vt:lpstr>Transmission Assemblies</vt:lpstr>
      <vt:lpstr>IDLER SHAFTS</vt:lpstr>
      <vt:lpstr>TURNED COMPONENTS</vt:lpstr>
      <vt:lpstr>INVESTMENT CASTING COMPONENTS</vt:lpstr>
      <vt:lpstr>FORGING COMPONENTS</vt:lpstr>
      <vt:lpstr>Transmission Assemblies</vt:lpstr>
      <vt:lpstr>INVESTMENT CASTINGS</vt:lpstr>
      <vt:lpstr>INVESTMENT CASTINGS</vt:lpstr>
      <vt:lpstr>PDC CASTING PARTS</vt:lpstr>
      <vt:lpstr>FORKS</vt:lpstr>
      <vt:lpstr>Rocker Arm Products</vt:lpstr>
      <vt:lpstr>Rocker Arm Products</vt:lpstr>
      <vt:lpstr>Connecting Rod Products</vt:lpstr>
      <vt:lpstr>KHM– Product Range</vt:lpstr>
      <vt:lpstr>MT AUTOCRAFT – Machining Facilities</vt:lpstr>
      <vt:lpstr>5 Axis CNC machines – Sliding auto</vt:lpstr>
      <vt:lpstr>4 Axis VMC machines : Japanese Make</vt:lpstr>
      <vt:lpstr>OTHER STRENGTHS : SPM MACHINES</vt:lpstr>
      <vt:lpstr>Induction Hardening and Tempering Machine</vt:lpstr>
      <vt:lpstr>Broaching Machine</vt:lpstr>
      <vt:lpstr>Inspection Facilities</vt:lpstr>
      <vt:lpstr>INSPECTION FACILITIES</vt:lpstr>
      <vt:lpstr>Testing Facilities in Metallurgical Lab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MT PPT 19 12 16</dc:title>
  <dc:creator>MTMUM3</dc:creator>
  <cp:lastModifiedBy>Robin Negi</cp:lastModifiedBy>
  <cp:revision>44</cp:revision>
  <dcterms:created xsi:type="dcterms:W3CDTF">2017-04-25T16:40:26Z</dcterms:created>
  <dcterms:modified xsi:type="dcterms:W3CDTF">2017-09-14T09:07:01Z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2017-04-12T00:00:00Z</vt:filetime>
  </property>
  <property fmtid="{D5CDD505-2E9C-101B-9397-08002B2CF9AE}" pid="3" name="Creator">
    <vt:lpwstr>PrimoPDF http://www.primopdf.com</vt:lpwstr>
  </property>
  <property fmtid="{D5CDD505-2E9C-101B-9397-08002B2CF9AE}" pid="4" name="LastSaved">
    <vt:filetime>2017-04-25T00:00:00Z</vt:filetime>
  </property>
</Properties>
</file>